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86" r:id="rId3"/>
    <p:sldId id="258" r:id="rId4"/>
    <p:sldId id="259" r:id="rId5"/>
    <p:sldId id="277" r:id="rId6"/>
    <p:sldId id="278" r:id="rId7"/>
    <p:sldId id="285" r:id="rId8"/>
    <p:sldId id="260" r:id="rId9"/>
    <p:sldId id="261" r:id="rId10"/>
    <p:sldId id="279" r:id="rId11"/>
    <p:sldId id="280" r:id="rId12"/>
    <p:sldId id="262" r:id="rId13"/>
    <p:sldId id="287" r:id="rId14"/>
    <p:sldId id="263" r:id="rId15"/>
    <p:sldId id="281" r:id="rId16"/>
    <p:sldId id="282" r:id="rId17"/>
    <p:sldId id="288" r:id="rId18"/>
    <p:sldId id="264" r:id="rId19"/>
    <p:sldId id="265" r:id="rId20"/>
    <p:sldId id="283" r:id="rId21"/>
    <p:sldId id="284" r:id="rId22"/>
    <p:sldId id="290" r:id="rId23"/>
    <p:sldId id="266" r:id="rId24"/>
    <p:sldId id="267" r:id="rId25"/>
    <p:sldId id="291" r:id="rId26"/>
    <p:sldId id="292" r:id="rId27"/>
    <p:sldId id="293" r:id="rId28"/>
    <p:sldId id="268" r:id="rId29"/>
    <p:sldId id="269" r:id="rId30"/>
    <p:sldId id="296" r:id="rId31"/>
    <p:sldId id="297" r:id="rId32"/>
    <p:sldId id="298" r:id="rId33"/>
    <p:sldId id="295" r:id="rId34"/>
    <p:sldId id="300" r:id="rId35"/>
    <p:sldId id="307" r:id="rId36"/>
    <p:sldId id="299" r:id="rId37"/>
    <p:sldId id="301" r:id="rId38"/>
    <p:sldId id="302" r:id="rId39"/>
    <p:sldId id="303" r:id="rId40"/>
    <p:sldId id="304" r:id="rId41"/>
    <p:sldId id="305" r:id="rId42"/>
    <p:sldId id="306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276" r:id="rId53"/>
  </p:sldIdLst>
  <p:sldSz cx="12192000" cy="6858000"/>
  <p:notesSz cx="6858000" cy="9144000"/>
  <p:embeddedFontLs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Calibri Light" panose="020F0302020204030204" pitchFamily="34" charset="0"/>
      <p:regular r:id="rId58"/>
      <p:italic r:id="rId59"/>
    </p:embeddedFont>
    <p:embeddedFont>
      <p:font typeface="Century Gothic" panose="020B0502020202020204" pitchFamily="34" charset="0"/>
      <p:regular r:id="rId60"/>
      <p:bold r:id="rId61"/>
      <p:italic r:id="rId62"/>
      <p:boldItalic r:id="rId63"/>
    </p:embeddedFont>
    <p:embeddedFont>
      <p:font typeface="Consolas" panose="020B0609020204030204" pitchFamily="49" charset="0"/>
      <p:regular r:id="rId64"/>
      <p:bold r:id="rId65"/>
      <p:italic r:id="rId66"/>
      <p:boldItalic r:id="rId67"/>
    </p:embeddedFont>
    <p:embeddedFont>
      <p:font typeface="Constantia" panose="02030602050306030303" pitchFamily="18" charset="0"/>
      <p:regular r:id="rId68"/>
      <p:bold r:id="rId69"/>
      <p:italic r:id="rId70"/>
      <p:boldItalic r:id="rId71"/>
    </p:embeddedFont>
    <p:embeddedFont>
      <p:font typeface="Montserrat ExtraBold" panose="00000900000000000000" pitchFamily="2" charset="0"/>
      <p:bold r:id="rId72"/>
      <p:boldItalic r:id="rId73"/>
    </p:embeddedFont>
    <p:embeddedFont>
      <p:font typeface="Montserrat Light" panose="00000400000000000000" pitchFamily="2" charset="0"/>
      <p:regular r:id="rId74"/>
      <p:italic r:id="rId75"/>
    </p:embeddedFont>
    <p:embeddedFont>
      <p:font typeface="Segoe UI Historic" panose="020B0502040204020203" pitchFamily="34" charset="0"/>
      <p:regular r:id="rId7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5E5E"/>
    <a:srgbClr val="B1B1B1"/>
    <a:srgbClr val="202020"/>
    <a:srgbClr val="878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720" y="72"/>
      </p:cViewPr>
      <p:guideLst>
        <p:guide orient="horz" pos="2136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76" Type="http://schemas.openxmlformats.org/officeDocument/2006/relationships/font" Target="fonts/font23.fntdata"/><Relationship Id="rId7" Type="http://schemas.openxmlformats.org/officeDocument/2006/relationships/slide" Target="slides/slide6.xml"/><Relationship Id="rId71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74" Type="http://schemas.openxmlformats.org/officeDocument/2006/relationships/font" Target="fonts/font21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font" Target="fonts/font20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9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font" Target="fonts/font17.fntdata"/><Relationship Id="rId75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8222-3280-4232-ABF9-04875E3F91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9F729F-404F-4E46-9327-A84DBB55AC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63425-F628-4EEA-9DCE-3586EF6E8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1857-93F1-456E-B1E7-4A96D36E958C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A4CF4-6890-472F-94F3-37AB991CA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2AB1F-BCF0-4FC7-8149-7C48CAC72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3E4F6-9C9A-4CF8-93CF-6B1271275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31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D06B1-CFCE-47CB-87D7-7FEA7D0CC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C240F6-3E07-4166-B9CA-BD2903745B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B808B-4DC5-47A5-A5CA-E7B2671B2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1857-93F1-456E-B1E7-4A96D36E958C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9575B-896E-44B2-BB89-0071FCD15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66743-11AC-40CC-AB54-E7800C6B5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3E4F6-9C9A-4CF8-93CF-6B1271275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55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4CD9F3-8ADF-4CAE-AF0E-51E7082B8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577A1B-287D-4507-A6A6-C3214C16C2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FF7AF-C7B0-4D5E-9F04-7395E3DBB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1857-93F1-456E-B1E7-4A96D36E958C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4D85A-7654-45B8-99C6-E49535844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74A2C-AB87-41F8-AB2F-1A186C406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3E4F6-9C9A-4CF8-93CF-6B1271275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20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54619-8AB6-42A2-B216-2A65FA66A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0B3B4-7491-4EB1-9E32-128E6805C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FC752-3140-491E-BB53-0BCE01DE6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1857-93F1-456E-B1E7-4A96D36E958C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06C22-3963-4B5A-9FFA-FD54A62AE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6F2B3-AC0B-4BEC-BD1B-3C2B91C1C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3E4F6-9C9A-4CF8-93CF-6B1271275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2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169EC-1B1D-44DC-8CB6-BD06E2192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DBEFA-563F-4B6D-B98A-D5EB0024C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D0B0C-C8FF-472E-8E5C-90F696B38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1857-93F1-456E-B1E7-4A96D36E958C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B4E6B-C8A4-4FE5-AD6D-6052062D4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4CF37-6F2E-45FA-AEF3-2B2999E70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3E4F6-9C9A-4CF8-93CF-6B1271275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6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7A4D9-7F7D-4484-9D2C-A7D0958A3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78F5A-9566-48D9-814A-A9C26E0AFA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A22B55-87B6-4A47-A083-4688B0096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2A378B-BA5E-4B21-ACF0-1AC070F76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1857-93F1-456E-B1E7-4A96D36E958C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96178C-4499-4DC7-8287-D4CCC6E91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186CF-680C-4A1F-8529-EAB124989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3E4F6-9C9A-4CF8-93CF-6B1271275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736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8A4B1-1C5E-4A42-83F2-75C17030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3F26A3-3CBA-4E26-972D-6D0037329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27DEA6-162B-4C50-B198-0AF91EC1C5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10654A-9DB2-46C8-81F8-A5ECFF5DFF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4C8C89-EB03-4D04-BB24-8DA59D3ECD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3CBBBF-40D9-4CC2-ADFF-80C88B1F7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1857-93F1-456E-B1E7-4A96D36E958C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6EF73B-F9FE-45F7-B9EF-A19E10E6E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49EE62-EDCD-4E9D-AF5B-C02C226EC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3E4F6-9C9A-4CF8-93CF-6B1271275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650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18357-5B7C-4DF0-8AAB-69215CCC0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0DEBF0-7704-4ADD-B603-B00568ADC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1857-93F1-456E-B1E7-4A96D36E958C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1ED65E-4892-4B16-893E-5EDA68C0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7396F3-7A49-43B5-9429-0B0CC72DC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3E4F6-9C9A-4CF8-93CF-6B1271275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7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645812-86CA-4E06-8BED-288F0366D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1857-93F1-456E-B1E7-4A96D36E958C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B21A1-61EA-4954-A943-9CDE72F34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BE903E-91B7-4C9B-A10B-012F84CA9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3E4F6-9C9A-4CF8-93CF-6B1271275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71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0E63A-44DB-4CF4-80FC-58244E3AC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4D235-8587-4B06-95D2-47EF72F3C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137FCF-53E1-40B4-9EFC-893DEBC070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0709B6-0C78-4827-A2AF-1B59CBFF5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1857-93F1-456E-B1E7-4A96D36E958C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5555EC-23F3-4EB6-813E-0BF05EB56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2CFA4E-9809-47E7-8CA0-E2D1A3BBA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3E4F6-9C9A-4CF8-93CF-6B1271275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30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2FCB0-6852-4133-82BB-30C005159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D69DF7-4CB6-4FF7-9CCD-58DA8965AA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40C549-B9FD-40E2-8A71-04AFBD3E55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1D5CB-454E-483D-900C-7ED4C57CB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1857-93F1-456E-B1E7-4A96D36E958C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B69BC9-AC21-497C-BF64-94BB8FB0E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3C9727-2A4A-48BE-906D-4059D109C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3E4F6-9C9A-4CF8-93CF-6B1271275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598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EBB0A2-B389-4E7E-B871-E3568653A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62121-52C6-4A16-AD7C-E1680675D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28504-AB3C-4B0C-92E5-552BCB8229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51857-93F1-456E-B1E7-4A96D36E958C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17F57-8E02-4CB2-B3BD-F8BA5F3FD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786E2-C673-44A6-967A-C0425BC626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3E4F6-9C9A-4CF8-93CF-6B1271275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333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4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19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4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19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4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CCE1C9F1-3C29-426A-B82A-35F12BFD59C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76" r="20021" b="6256"/>
          <a:stretch/>
        </p:blipFill>
        <p:spPr>
          <a:xfrm>
            <a:off x="0" y="0"/>
            <a:ext cx="12188825" cy="685800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32AA43-C0CF-446F-9F12-57873675FD48}"/>
              </a:ext>
            </a:extLst>
          </p:cNvPr>
          <p:cNvSpPr txBox="1"/>
          <p:nvPr/>
        </p:nvSpPr>
        <p:spPr>
          <a:xfrm>
            <a:off x="105685" y="1765521"/>
            <a:ext cx="63030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5E5E5E"/>
                </a:solidFill>
                <a:latin typeface="Constantia" panose="02030602050306030303" pitchFamily="18" charset="0"/>
              </a:rPr>
              <a:t>Learning Python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A295B4-89D2-BDCF-C4D7-3A8C0E39FF81}"/>
              </a:ext>
            </a:extLst>
          </p:cNvPr>
          <p:cNvSpPr txBox="1"/>
          <p:nvPr/>
        </p:nvSpPr>
        <p:spPr>
          <a:xfrm>
            <a:off x="2600076" y="2805025"/>
            <a:ext cx="1558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rgbClr val="5E5E5E"/>
                </a:solidFill>
              </a:rPr>
              <a:t>2020/10/12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220476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C624E87-173B-4DCC-80B3-3A2325E9848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8" b="8548"/>
          <a:stretch>
            <a:fillRect/>
          </a:stretch>
        </p:blipFill>
        <p:spPr>
          <a:xfrm>
            <a:off x="6908800" y="592138"/>
            <a:ext cx="4562475" cy="5673725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814A1F9-C957-4BD7-BA78-CCD4F3F577D2}"/>
              </a:ext>
            </a:extLst>
          </p:cNvPr>
          <p:cNvSpPr/>
          <p:nvPr/>
        </p:nvSpPr>
        <p:spPr>
          <a:xfrm>
            <a:off x="615272" y="592138"/>
            <a:ext cx="1371600" cy="1371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372B2F-0EEB-4752-930E-E80DB8A72095}"/>
              </a:ext>
            </a:extLst>
          </p:cNvPr>
          <p:cNvSpPr/>
          <p:nvPr/>
        </p:nvSpPr>
        <p:spPr>
          <a:xfrm>
            <a:off x="2228284" y="592138"/>
            <a:ext cx="1371600" cy="13716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3B9CA9-FBB3-43D4-AB6E-55A060C77765}"/>
              </a:ext>
            </a:extLst>
          </p:cNvPr>
          <p:cNvSpPr/>
          <p:nvPr/>
        </p:nvSpPr>
        <p:spPr>
          <a:xfrm>
            <a:off x="3918631" y="592138"/>
            <a:ext cx="1371600" cy="13716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32E069-B1C4-47FF-AE0F-E38E1664E624}"/>
              </a:ext>
            </a:extLst>
          </p:cNvPr>
          <p:cNvSpPr txBox="1"/>
          <p:nvPr/>
        </p:nvSpPr>
        <p:spPr>
          <a:xfrm>
            <a:off x="464118" y="2030305"/>
            <a:ext cx="411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onstantia" panose="02030602050306030303" pitchFamily="18" charset="0"/>
              </a:rPr>
              <a:t>Range of Indexes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146DD1-B249-4011-92E7-08C2E34851C1}"/>
              </a:ext>
            </a:extLst>
          </p:cNvPr>
          <p:cNvSpPr txBox="1"/>
          <p:nvPr/>
        </p:nvSpPr>
        <p:spPr>
          <a:xfrm>
            <a:off x="720727" y="2890390"/>
            <a:ext cx="38592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onstantia" panose="02030602050306030303" pitchFamily="18" charset="0"/>
              </a:rPr>
              <a:t>You can specify a range of indexes by specifying where to start and were to end the range.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onstantia" panose="02030602050306030303" pitchFamily="18" charset="0"/>
              </a:rPr>
              <a:t>When specifying a range, the return value will be new list with specified items.</a:t>
            </a:r>
            <a:endParaRPr lang="en-US" sz="1600" dirty="0">
              <a:latin typeface="Montserrat Light" panose="00000400000000000000" pitchFamily="2" charset="0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866168C-4363-FA24-619F-EAC88BE95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85" y="4612249"/>
            <a:ext cx="6248942" cy="1463167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25293C67-FE51-F397-C515-4833D8DACD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520" y="2373117"/>
            <a:ext cx="4130398" cy="146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5025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hidden="1">
            <a:extLst>
              <a:ext uri="{FF2B5EF4-FFF2-40B4-BE49-F238E27FC236}">
                <a16:creationId xmlns:a16="http://schemas.microsoft.com/office/drawing/2014/main" id="{560403D4-690E-4D27-A1DB-35A8B6895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797" y="6444452"/>
            <a:ext cx="413548" cy="413548"/>
          </a:xfrm>
          <a:prstGeom prst="rect">
            <a:avLst/>
          </a:prstGeo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4792743-181B-470F-9723-C874321C488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70" b="27370"/>
          <a:stretch>
            <a:fillRect/>
          </a:stretch>
        </p:blipFill>
        <p:spPr>
          <a:xfrm>
            <a:off x="0" y="0"/>
            <a:ext cx="4068763" cy="2762250"/>
          </a:xfrm>
        </p:spPr>
      </p:pic>
      <p:pic>
        <p:nvPicPr>
          <p:cNvPr id="7" name="Picture Placeholder 5">
            <a:extLst>
              <a:ext uri="{FF2B5EF4-FFF2-40B4-BE49-F238E27FC236}">
                <a16:creationId xmlns:a16="http://schemas.microsoft.com/office/drawing/2014/main" id="{5AEF837B-DC0D-45E0-B451-0CBDCA5DD9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64" b="9854"/>
          <a:stretch/>
        </p:blipFill>
        <p:spPr>
          <a:xfrm>
            <a:off x="8123239" y="0"/>
            <a:ext cx="4068763" cy="27622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F37D79-6FBB-4AFC-936C-7EC8B865B144}"/>
              </a:ext>
            </a:extLst>
          </p:cNvPr>
          <p:cNvSpPr/>
          <p:nvPr/>
        </p:nvSpPr>
        <p:spPr>
          <a:xfrm>
            <a:off x="4068763" y="0"/>
            <a:ext cx="405447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853664-DFAA-49EC-B57A-4821C08C278B}"/>
              </a:ext>
            </a:extLst>
          </p:cNvPr>
          <p:cNvSpPr txBox="1"/>
          <p:nvPr/>
        </p:nvSpPr>
        <p:spPr>
          <a:xfrm>
            <a:off x="4040190" y="1771404"/>
            <a:ext cx="4068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nstantia" panose="02030602050306030303" pitchFamily="18" charset="0"/>
              </a:rPr>
              <a:t>Rage of Negative </a:t>
            </a:r>
            <a:r>
              <a:rPr lang="en-US" sz="3600" dirty="0" err="1">
                <a:solidFill>
                  <a:schemeClr val="bg1"/>
                </a:solidFill>
                <a:latin typeface="Constantia" panose="02030602050306030303" pitchFamily="18" charset="0"/>
              </a:rPr>
              <a:t>Endexes</a:t>
            </a:r>
            <a:r>
              <a:rPr lang="en-US" sz="3600" dirty="0">
                <a:solidFill>
                  <a:schemeClr val="bg1"/>
                </a:solidFill>
                <a:latin typeface="Constantia" panose="02030602050306030303" pitchFamily="18" charset="0"/>
              </a:rPr>
              <a:t>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971DC9-1C68-43C6-811A-40D1294D9805}"/>
              </a:ext>
            </a:extLst>
          </p:cNvPr>
          <p:cNvSpPr txBox="1"/>
          <p:nvPr/>
        </p:nvSpPr>
        <p:spPr>
          <a:xfrm>
            <a:off x="4068763" y="3253492"/>
            <a:ext cx="40401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Constantia" panose="02030602050306030303" pitchFamily="18" charset="0"/>
              </a:rPr>
              <a:t>Specify negatives indexes if you want to start the search from the end of the list: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B4A0D0D-2B3F-3BA7-C292-D01B66F360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12031"/>
            <a:ext cx="3799676" cy="1600339"/>
          </a:xfrm>
          <a:prstGeom prst="rect">
            <a:avLst/>
          </a:prstGeom>
        </p:spPr>
      </p:pic>
      <p:pic>
        <p:nvPicPr>
          <p:cNvPr id="10" name="Picture 9" descr="A picture containing text, device, close&#10;&#10;Description automatically generated">
            <a:extLst>
              <a:ext uri="{FF2B5EF4-FFF2-40B4-BE49-F238E27FC236}">
                <a16:creationId xmlns:a16="http://schemas.microsoft.com/office/drawing/2014/main" id="{46F9CA71-0D45-0823-0482-83DFACE099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082" y="3914753"/>
            <a:ext cx="3107790" cy="105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98999"/>
      </p:ext>
    </p:extLst>
  </p:cSld>
  <p:clrMapOvr>
    <a:masterClrMapping/>
  </p:clrMapOvr>
  <p:transition spd="slow">
    <p:push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hidden="1">
            <a:extLst>
              <a:ext uri="{FF2B5EF4-FFF2-40B4-BE49-F238E27FC236}">
                <a16:creationId xmlns:a16="http://schemas.microsoft.com/office/drawing/2014/main" id="{A789D2A4-482F-42C1-BBCF-93C6AE528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1665" cy="46166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6D6AF89-2A22-4083-B193-92FC26466DBB}"/>
              </a:ext>
            </a:extLst>
          </p:cNvPr>
          <p:cNvSpPr/>
          <p:nvPr/>
        </p:nvSpPr>
        <p:spPr>
          <a:xfrm>
            <a:off x="0" y="0"/>
            <a:ext cx="12192000" cy="15727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Constantia" panose="02030602050306030303" pitchFamily="18" charset="0"/>
              </a:rPr>
              <a:t>Check if Items Exists:</a:t>
            </a:r>
          </a:p>
        </p:txBody>
      </p:sp>
      <p:pic>
        <p:nvPicPr>
          <p:cNvPr id="2" name="Picture Placeholder 5">
            <a:extLst>
              <a:ext uri="{FF2B5EF4-FFF2-40B4-BE49-F238E27FC236}">
                <a16:creationId xmlns:a16="http://schemas.microsoft.com/office/drawing/2014/main" id="{FD14CDFE-9CD9-D66F-DA70-8B36B9BED5B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8" b="12738"/>
          <a:stretch>
            <a:fillRect/>
          </a:stretch>
        </p:blipFill>
        <p:spPr>
          <a:xfrm>
            <a:off x="5894926" y="1572764"/>
            <a:ext cx="4738977" cy="5298235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EC5BD8-3B60-C248-751F-B242D84A467C}"/>
              </a:ext>
            </a:extLst>
          </p:cNvPr>
          <p:cNvSpPr/>
          <p:nvPr/>
        </p:nvSpPr>
        <p:spPr>
          <a:xfrm>
            <a:off x="10856578" y="4114800"/>
            <a:ext cx="1335422" cy="2743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E5F1C1-AEF7-1101-CDB0-336D13CC1E41}"/>
              </a:ext>
            </a:extLst>
          </p:cNvPr>
          <p:cNvSpPr/>
          <p:nvPr/>
        </p:nvSpPr>
        <p:spPr>
          <a:xfrm>
            <a:off x="10856578" y="1559765"/>
            <a:ext cx="1335422" cy="264977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4A9007-92CB-7D4B-EBD0-88BE02BCE71B}"/>
              </a:ext>
            </a:extLst>
          </p:cNvPr>
          <p:cNvSpPr txBox="1"/>
          <p:nvPr/>
        </p:nvSpPr>
        <p:spPr>
          <a:xfrm>
            <a:off x="182880" y="1812897"/>
            <a:ext cx="4214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Constantia" panose="02030602050306030303" pitchFamily="18" charset="0"/>
              </a:rPr>
              <a:t>To determine if a specified item is present in a list use the in keyword:</a:t>
            </a:r>
          </a:p>
        </p:txBody>
      </p:sp>
      <p:pic>
        <p:nvPicPr>
          <p:cNvPr id="21" name="Picture 20" descr="Text&#10;&#10;Description automatically generated with medium confidence">
            <a:extLst>
              <a:ext uri="{FF2B5EF4-FFF2-40B4-BE49-F238E27FC236}">
                <a16:creationId xmlns:a16="http://schemas.microsoft.com/office/drawing/2014/main" id="{136F2450-692C-9395-10A1-3A36A17DA6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097" y="3145528"/>
            <a:ext cx="7464956" cy="1456943"/>
          </a:xfrm>
          <a:prstGeom prst="rect">
            <a:avLst/>
          </a:prstGeom>
        </p:spPr>
      </p:pic>
      <p:pic>
        <p:nvPicPr>
          <p:cNvPr id="23" name="Picture 22" descr="Text&#10;&#10;Description automatically generated">
            <a:extLst>
              <a:ext uri="{FF2B5EF4-FFF2-40B4-BE49-F238E27FC236}">
                <a16:creationId xmlns:a16="http://schemas.microsoft.com/office/drawing/2014/main" id="{6C2FF2A3-1BEB-7F0D-DEBB-08720CADBB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604" y="5027285"/>
            <a:ext cx="6352350" cy="91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77431"/>
      </p:ext>
    </p:extLst>
  </p:cSld>
  <p:clrMapOvr>
    <a:masterClrMapping/>
  </p:clrMapOvr>
  <p:transition spd="slow">
    <p:push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421B49-24EE-4D8D-ACCD-3ECB9CE7660B}"/>
              </a:ext>
            </a:extLst>
          </p:cNvPr>
          <p:cNvSpPr txBox="1"/>
          <p:nvPr/>
        </p:nvSpPr>
        <p:spPr>
          <a:xfrm>
            <a:off x="6647494" y="1905506"/>
            <a:ext cx="48156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IMPORTANT 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Do not share this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Do not redistribute this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Do not sell this template.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Do not share the code with anyone. Let others follow the mechanics on YouTube for them to get this template.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If you have spare time, please leave a comment on YouTube that you already downloaded the file. Your simple words of appreciation will motivate me to create more free templates.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2D8CE8-EDFC-D8DA-B6B4-CD6D98625D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Constantia" panose="020306020503060303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95875E-67AB-5233-00FB-8F654313102B}"/>
              </a:ext>
            </a:extLst>
          </p:cNvPr>
          <p:cNvSpPr/>
          <p:nvPr/>
        </p:nvSpPr>
        <p:spPr>
          <a:xfrm>
            <a:off x="0" y="2420939"/>
            <a:ext cx="12192000" cy="13716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Constantia" panose="02030602050306030303" pitchFamily="18" charset="0"/>
              </a:rPr>
              <a:t>CHANGE LIST ITEMS</a:t>
            </a:r>
          </a:p>
        </p:txBody>
      </p:sp>
    </p:spTree>
    <p:extLst>
      <p:ext uri="{BB962C8B-B14F-4D97-AF65-F5344CB8AC3E}">
        <p14:creationId xmlns:p14="http://schemas.microsoft.com/office/powerpoint/2010/main" val="1734185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7E835FA-92E2-429A-A422-76165371319E}"/>
              </a:ext>
            </a:extLst>
          </p:cNvPr>
          <p:cNvSpPr txBox="1"/>
          <p:nvPr/>
        </p:nvSpPr>
        <p:spPr>
          <a:xfrm>
            <a:off x="0" y="33605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Constantia" panose="02030602050306030303" pitchFamily="18" charset="0"/>
              </a:rPr>
              <a:t>Change Item Value: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DC5276-06CA-6BF9-7AB1-D75610D0F1A3}"/>
              </a:ext>
            </a:extLst>
          </p:cNvPr>
          <p:cNvSpPr/>
          <p:nvPr/>
        </p:nvSpPr>
        <p:spPr>
          <a:xfrm>
            <a:off x="289269" y="5355204"/>
            <a:ext cx="1371600" cy="1371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BFEF3C4-2789-C2C7-B809-D928B102BEC0}"/>
              </a:ext>
            </a:extLst>
          </p:cNvPr>
          <p:cNvSpPr/>
          <p:nvPr/>
        </p:nvSpPr>
        <p:spPr>
          <a:xfrm>
            <a:off x="289269" y="3731152"/>
            <a:ext cx="1371600" cy="13716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3DDE77-BB88-AD8D-777E-7711EE4BA620}"/>
              </a:ext>
            </a:extLst>
          </p:cNvPr>
          <p:cNvSpPr/>
          <p:nvPr/>
        </p:nvSpPr>
        <p:spPr>
          <a:xfrm>
            <a:off x="289269" y="2057400"/>
            <a:ext cx="1371600" cy="13716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9FCACC-54A1-8BF0-FB3A-1D424E7532AF}"/>
              </a:ext>
            </a:extLst>
          </p:cNvPr>
          <p:cNvSpPr/>
          <p:nvPr/>
        </p:nvSpPr>
        <p:spPr>
          <a:xfrm>
            <a:off x="0" y="1502796"/>
            <a:ext cx="12192000" cy="9382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Constantia" panose="02030602050306030303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0D664C-10EB-4AC8-9D8C-A6289D0F1DFE}"/>
              </a:ext>
            </a:extLst>
          </p:cNvPr>
          <p:cNvSpPr txBox="1"/>
          <p:nvPr/>
        </p:nvSpPr>
        <p:spPr>
          <a:xfrm>
            <a:off x="453224" y="2743200"/>
            <a:ext cx="11555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latin typeface="Constantia" panose="02030602050306030303" pitchFamily="18" charset="0"/>
              </a:rPr>
              <a:t>To change the value of a specific item, refer to the index number:</a:t>
            </a:r>
          </a:p>
        </p:txBody>
      </p:sp>
      <p:pic>
        <p:nvPicPr>
          <p:cNvPr id="26" name="Picture 25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D8B16C91-46B4-33DF-BDAF-E1C85D87C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751" y="3429000"/>
            <a:ext cx="5591171" cy="1298424"/>
          </a:xfrm>
          <a:prstGeom prst="rect">
            <a:avLst/>
          </a:prstGeom>
        </p:spPr>
      </p:pic>
      <p:pic>
        <p:nvPicPr>
          <p:cNvPr id="28" name="Picture 27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A2504125-03F9-BEE7-2C5F-6877EBB7D3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780" y="5198451"/>
            <a:ext cx="6286362" cy="107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59614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hidden="1">
            <a:extLst>
              <a:ext uri="{FF2B5EF4-FFF2-40B4-BE49-F238E27FC236}">
                <a16:creationId xmlns:a16="http://schemas.microsoft.com/office/drawing/2014/main" id="{A789D2A4-482F-42C1-BBCF-93C6AE528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1665" cy="46166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6D6AF89-2A22-4083-B193-92FC26466DBB}"/>
              </a:ext>
            </a:extLst>
          </p:cNvPr>
          <p:cNvSpPr/>
          <p:nvPr/>
        </p:nvSpPr>
        <p:spPr>
          <a:xfrm>
            <a:off x="0" y="0"/>
            <a:ext cx="12192000" cy="15727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Constantia" panose="02030602050306030303" pitchFamily="18" charset="0"/>
              </a:rPr>
              <a:t>Change a Range of Item Values</a:t>
            </a:r>
          </a:p>
        </p:txBody>
      </p:sp>
      <p:pic>
        <p:nvPicPr>
          <p:cNvPr id="2" name="Picture Placeholder 5">
            <a:extLst>
              <a:ext uri="{FF2B5EF4-FFF2-40B4-BE49-F238E27FC236}">
                <a16:creationId xmlns:a16="http://schemas.microsoft.com/office/drawing/2014/main" id="{FD14CDFE-9CD9-D66F-DA70-8B36B9BED5B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8" b="12738"/>
          <a:stretch>
            <a:fillRect/>
          </a:stretch>
        </p:blipFill>
        <p:spPr>
          <a:xfrm>
            <a:off x="5894926" y="1610087"/>
            <a:ext cx="4738977" cy="5298235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EC5BD8-3B60-C248-751F-B242D84A467C}"/>
              </a:ext>
            </a:extLst>
          </p:cNvPr>
          <p:cNvSpPr/>
          <p:nvPr/>
        </p:nvSpPr>
        <p:spPr>
          <a:xfrm>
            <a:off x="10856578" y="4114800"/>
            <a:ext cx="1335422" cy="2743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E5F1C1-AEF7-1101-CDB0-336D13CC1E41}"/>
              </a:ext>
            </a:extLst>
          </p:cNvPr>
          <p:cNvSpPr/>
          <p:nvPr/>
        </p:nvSpPr>
        <p:spPr>
          <a:xfrm>
            <a:off x="10856578" y="1559765"/>
            <a:ext cx="1335422" cy="264977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4A9007-92CB-7D4B-EBD0-88BE02BCE71B}"/>
              </a:ext>
            </a:extLst>
          </p:cNvPr>
          <p:cNvSpPr txBox="1"/>
          <p:nvPr/>
        </p:nvSpPr>
        <p:spPr>
          <a:xfrm>
            <a:off x="0" y="1728921"/>
            <a:ext cx="59131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Constantia" panose="02030602050306030303" pitchFamily="18" charset="0"/>
              </a:rPr>
              <a:t>To change the value of items within a specific range, define a list with the new values, and refer to the range of index numbers where you want to insert the new values: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2293A9A-AD0C-EA4C-248A-D2234835C0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611" y="3295056"/>
            <a:ext cx="7478919" cy="1267613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7F939965-0EC8-6C55-F3C9-D68851C083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799" y="4987268"/>
            <a:ext cx="5700254" cy="114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05757"/>
      </p:ext>
    </p:extLst>
  </p:cSld>
  <p:clrMapOvr>
    <a:masterClrMapping/>
  </p:clrMapOvr>
  <p:transition spd="slow">
    <p:push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7E835FA-92E2-429A-A422-76165371319E}"/>
              </a:ext>
            </a:extLst>
          </p:cNvPr>
          <p:cNvSpPr txBox="1"/>
          <p:nvPr/>
        </p:nvSpPr>
        <p:spPr>
          <a:xfrm>
            <a:off x="0" y="33605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Constantia" panose="02030602050306030303" pitchFamily="18" charset="0"/>
              </a:rPr>
              <a:t>Insert Items: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DC5276-06CA-6BF9-7AB1-D75610D0F1A3}"/>
              </a:ext>
            </a:extLst>
          </p:cNvPr>
          <p:cNvSpPr/>
          <p:nvPr/>
        </p:nvSpPr>
        <p:spPr>
          <a:xfrm>
            <a:off x="289269" y="5355204"/>
            <a:ext cx="1371600" cy="1371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BFEF3C4-2789-C2C7-B809-D928B102BEC0}"/>
              </a:ext>
            </a:extLst>
          </p:cNvPr>
          <p:cNvSpPr/>
          <p:nvPr/>
        </p:nvSpPr>
        <p:spPr>
          <a:xfrm>
            <a:off x="289269" y="3731152"/>
            <a:ext cx="1371600" cy="13716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3DDE77-BB88-AD8D-777E-7711EE4BA620}"/>
              </a:ext>
            </a:extLst>
          </p:cNvPr>
          <p:cNvSpPr/>
          <p:nvPr/>
        </p:nvSpPr>
        <p:spPr>
          <a:xfrm>
            <a:off x="289269" y="2057400"/>
            <a:ext cx="1371600" cy="13716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9FCACC-54A1-8BF0-FB3A-1D424E7532AF}"/>
              </a:ext>
            </a:extLst>
          </p:cNvPr>
          <p:cNvSpPr/>
          <p:nvPr/>
        </p:nvSpPr>
        <p:spPr>
          <a:xfrm>
            <a:off x="0" y="1502796"/>
            <a:ext cx="12192000" cy="9382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Constantia" panose="02030602050306030303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0D664C-10EB-4AC8-9D8C-A6289D0F1DFE}"/>
              </a:ext>
            </a:extLst>
          </p:cNvPr>
          <p:cNvSpPr txBox="1"/>
          <p:nvPr/>
        </p:nvSpPr>
        <p:spPr>
          <a:xfrm>
            <a:off x="318363" y="2409218"/>
            <a:ext cx="11555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Constantia" panose="02030602050306030303" pitchFamily="18" charset="0"/>
              </a:rPr>
              <a:t>To insert a new list item, without replacing any of the existing values, we can use the insert() method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Constantia" panose="02030602050306030303" pitchFamily="18" charset="0"/>
              </a:rPr>
              <a:t>The insert() method inserts an item at the specified index: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554AD736-7A75-B633-7106-DCE4A9E66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1" y="4515969"/>
            <a:ext cx="5274423" cy="137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A532C202-49A4-E910-13CC-AB3DA9490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361" y="4577645"/>
            <a:ext cx="5891370" cy="105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682477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421B49-24EE-4D8D-ACCD-3ECB9CE7660B}"/>
              </a:ext>
            </a:extLst>
          </p:cNvPr>
          <p:cNvSpPr txBox="1"/>
          <p:nvPr/>
        </p:nvSpPr>
        <p:spPr>
          <a:xfrm>
            <a:off x="6647494" y="1905506"/>
            <a:ext cx="48156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IMPORTANT 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Do not share this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Do not redistribute this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Do not sell this template.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Do not share the code with anyone. Let others follow the mechanics on YouTube for them to get this template.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If you have spare time, please leave a comment on YouTube that you already downloaded the file. Your simple words of appreciation will motivate me to create more free templates.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2D8CE8-EDFC-D8DA-B6B4-CD6D98625D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Constantia" panose="020306020503060303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95875E-67AB-5233-00FB-8F654313102B}"/>
              </a:ext>
            </a:extLst>
          </p:cNvPr>
          <p:cNvSpPr/>
          <p:nvPr/>
        </p:nvSpPr>
        <p:spPr>
          <a:xfrm>
            <a:off x="0" y="2420939"/>
            <a:ext cx="12192000" cy="13716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Constantia" panose="02030602050306030303" pitchFamily="18" charset="0"/>
              </a:rPr>
              <a:t>ADD LIST ITEMS</a:t>
            </a:r>
          </a:p>
        </p:txBody>
      </p:sp>
    </p:spTree>
    <p:extLst>
      <p:ext uri="{BB962C8B-B14F-4D97-AF65-F5344CB8AC3E}">
        <p14:creationId xmlns:p14="http://schemas.microsoft.com/office/powerpoint/2010/main" val="764868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6C486D3-9897-4F94-81FE-401D6386E7F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8" b="12738"/>
          <a:stretch>
            <a:fillRect/>
          </a:stretch>
        </p:blipFill>
        <p:spPr>
          <a:xfrm>
            <a:off x="0" y="0"/>
            <a:ext cx="6134100" cy="68580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188F535-3951-47BA-A1AC-5C7C28E6BC21}"/>
              </a:ext>
            </a:extLst>
          </p:cNvPr>
          <p:cNvSpPr/>
          <p:nvPr/>
        </p:nvSpPr>
        <p:spPr>
          <a:xfrm>
            <a:off x="6419460" y="209765"/>
            <a:ext cx="5550408" cy="20208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09EE3B-A3C6-479D-A001-DC1C14EDC26C}"/>
              </a:ext>
            </a:extLst>
          </p:cNvPr>
          <p:cNvSpPr txBox="1"/>
          <p:nvPr/>
        </p:nvSpPr>
        <p:spPr>
          <a:xfrm>
            <a:off x="6419460" y="148942"/>
            <a:ext cx="4601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onstantia" panose="02030602050306030303" pitchFamily="18" charset="0"/>
              </a:rPr>
              <a:t>Append Items: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42BD52-D69C-407A-97EC-CAFAD3861540}"/>
              </a:ext>
            </a:extLst>
          </p:cNvPr>
          <p:cNvSpPr txBox="1"/>
          <p:nvPr/>
        </p:nvSpPr>
        <p:spPr>
          <a:xfrm>
            <a:off x="6419460" y="979939"/>
            <a:ext cx="5281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Constantia" panose="02030602050306030303" pitchFamily="18" charset="0"/>
              </a:rPr>
              <a:t>To add an item to the end of the list, use the append() method: 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EC1C938-3B56-8894-42A5-73563F7628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3" y="613123"/>
            <a:ext cx="6048577" cy="1962125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5B0080B-32EB-BE9F-4093-7E05062E0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95" y="3350137"/>
            <a:ext cx="5472721" cy="186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2894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Placeholder 5" descr="A person running on a beach&#10;&#10;Description automatically generated with low confidence">
            <a:extLst>
              <a:ext uri="{FF2B5EF4-FFF2-40B4-BE49-F238E27FC236}">
                <a16:creationId xmlns:a16="http://schemas.microsoft.com/office/drawing/2014/main" id="{D8408A10-398C-FC71-EB4C-41F0F799F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1" r="-1" b="18518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9A956F-DCE6-FAAD-C194-C52B6D194133}"/>
              </a:ext>
            </a:extLst>
          </p:cNvPr>
          <p:cNvSpPr txBox="1"/>
          <p:nvPr/>
        </p:nvSpPr>
        <p:spPr>
          <a:xfrm>
            <a:off x="7501813" y="345233"/>
            <a:ext cx="42827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Constantia" panose="02030602050306030303" pitchFamily="18" charset="0"/>
              </a:rPr>
              <a:t>Insert Items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D35BA9-FDD0-7C3E-66C2-1ADB03029EBC}"/>
              </a:ext>
            </a:extLst>
          </p:cNvPr>
          <p:cNvSpPr txBox="1"/>
          <p:nvPr/>
        </p:nvSpPr>
        <p:spPr>
          <a:xfrm>
            <a:off x="7501813" y="1614196"/>
            <a:ext cx="408680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3200" dirty="0">
                <a:latin typeface="Constantia" panose="02030602050306030303" pitchFamily="18" charset="0"/>
              </a:rPr>
              <a:t>To insert a list item at a specified index, use the insert() method.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3200" dirty="0">
                <a:latin typeface="Constantia" panose="02030602050306030303" pitchFamily="18" charset="0"/>
              </a:rPr>
              <a:t>The insert() method inserts an item at the specified index: 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D0351652-D890-12A7-212D-071D5818C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77" y="753550"/>
            <a:ext cx="6718297" cy="1629727"/>
          </a:xfrm>
          <a:prstGeom prst="rect">
            <a:avLst/>
          </a:prstGeom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08F5B192-B288-393D-A460-73996F826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99" y="3597425"/>
            <a:ext cx="6718297" cy="148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29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421B49-24EE-4D8D-ACCD-3ECB9CE7660B}"/>
              </a:ext>
            </a:extLst>
          </p:cNvPr>
          <p:cNvSpPr txBox="1"/>
          <p:nvPr/>
        </p:nvSpPr>
        <p:spPr>
          <a:xfrm>
            <a:off x="6647494" y="1905506"/>
            <a:ext cx="48156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IMPORTANT 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Do not share this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Do not redistribute this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Do not sell this template.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Do not share the code with anyone. Let others follow the mechanics on YouTube for them to get this template.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If you have spare time, please leave a comment on YouTube that you already downloaded the file. Your simple words of appreciation will motivate me to create more free templates.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2D8CE8-EDFC-D8DA-B6B4-CD6D98625D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Constantia" panose="020306020503060303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95875E-67AB-5233-00FB-8F654313102B}"/>
              </a:ext>
            </a:extLst>
          </p:cNvPr>
          <p:cNvSpPr/>
          <p:nvPr/>
        </p:nvSpPr>
        <p:spPr>
          <a:xfrm>
            <a:off x="0" y="2420939"/>
            <a:ext cx="12192000" cy="13716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Constantia" panose="02030602050306030303" pitchFamily="18" charset="0"/>
              </a:rPr>
              <a:t>PYTHON LIST</a:t>
            </a:r>
          </a:p>
        </p:txBody>
      </p:sp>
    </p:spTree>
    <p:extLst>
      <p:ext uri="{BB962C8B-B14F-4D97-AF65-F5344CB8AC3E}">
        <p14:creationId xmlns:p14="http://schemas.microsoft.com/office/powerpoint/2010/main" val="282033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6C486D3-9897-4F94-81FE-401D6386E7F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8" b="12738"/>
          <a:stretch>
            <a:fillRect/>
          </a:stretch>
        </p:blipFill>
        <p:spPr>
          <a:xfrm>
            <a:off x="0" y="0"/>
            <a:ext cx="6134100" cy="68580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188F535-3951-47BA-A1AC-5C7C28E6BC21}"/>
              </a:ext>
            </a:extLst>
          </p:cNvPr>
          <p:cNvSpPr/>
          <p:nvPr/>
        </p:nvSpPr>
        <p:spPr>
          <a:xfrm>
            <a:off x="6419460" y="209765"/>
            <a:ext cx="5550408" cy="20208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09EE3B-A3C6-479D-A001-DC1C14EDC26C}"/>
              </a:ext>
            </a:extLst>
          </p:cNvPr>
          <p:cNvSpPr txBox="1"/>
          <p:nvPr/>
        </p:nvSpPr>
        <p:spPr>
          <a:xfrm>
            <a:off x="6419460" y="148942"/>
            <a:ext cx="4601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onstantia" panose="02030602050306030303" pitchFamily="18" charset="0"/>
              </a:rPr>
              <a:t>Extend  List: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42BD52-D69C-407A-97EC-CAFAD3861540}"/>
              </a:ext>
            </a:extLst>
          </p:cNvPr>
          <p:cNvSpPr txBox="1"/>
          <p:nvPr/>
        </p:nvSpPr>
        <p:spPr>
          <a:xfrm>
            <a:off x="6419460" y="979939"/>
            <a:ext cx="52811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Constantia" panose="02030602050306030303" pitchFamily="18" charset="0"/>
              </a:rPr>
              <a:t>To append elements from another list to the current list, use the extend() method. </a:t>
            </a: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AF1B9D6-8072-C5EF-9B99-B07FB83BE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85" y="2411682"/>
            <a:ext cx="5636157" cy="1740578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low confidence">
            <a:extLst>
              <a:ext uri="{FF2B5EF4-FFF2-40B4-BE49-F238E27FC236}">
                <a16:creationId xmlns:a16="http://schemas.microsoft.com/office/drawing/2014/main" id="{91DF8F8C-15AF-BCA0-AADC-6AC9179C78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897" y="5071078"/>
            <a:ext cx="9459125" cy="102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8250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A person running on a beach&#10;&#10;Description automatically generated with low confidence">
            <a:extLst>
              <a:ext uri="{FF2B5EF4-FFF2-40B4-BE49-F238E27FC236}">
                <a16:creationId xmlns:a16="http://schemas.microsoft.com/office/drawing/2014/main" id="{D8408A10-398C-FC71-EB4C-41F0F799F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1" r="-1" b="18518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9A956F-DCE6-FAAD-C194-C52B6D194133}"/>
              </a:ext>
            </a:extLst>
          </p:cNvPr>
          <p:cNvSpPr txBox="1"/>
          <p:nvPr/>
        </p:nvSpPr>
        <p:spPr>
          <a:xfrm>
            <a:off x="7403840" y="74645"/>
            <a:ext cx="42827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Constantia" panose="02030602050306030303" pitchFamily="18" charset="0"/>
              </a:rPr>
              <a:t>Add Any </a:t>
            </a:r>
            <a:r>
              <a:rPr lang="en-US" sz="4800" dirty="0" err="1">
                <a:latin typeface="Constantia" panose="02030602050306030303" pitchFamily="18" charset="0"/>
              </a:rPr>
              <a:t>Iterable</a:t>
            </a:r>
            <a:r>
              <a:rPr lang="en-US" sz="4800" dirty="0">
                <a:latin typeface="Constantia" panose="02030602050306030303" pitchFamily="18" charset="0"/>
              </a:rPr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D35BA9-FDD0-7C3E-66C2-1ADB03029EBC}"/>
              </a:ext>
            </a:extLst>
          </p:cNvPr>
          <p:cNvSpPr txBox="1"/>
          <p:nvPr/>
        </p:nvSpPr>
        <p:spPr>
          <a:xfrm>
            <a:off x="7501813" y="1614196"/>
            <a:ext cx="408680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3200" dirty="0">
                <a:latin typeface="Constantia" panose="02030602050306030303" pitchFamily="18" charset="0"/>
              </a:rPr>
              <a:t>The extend() method does not have to append list, you can add any </a:t>
            </a:r>
            <a:r>
              <a:rPr lang="en-US" sz="3200" dirty="0" err="1">
                <a:latin typeface="Constantia" panose="02030602050306030303" pitchFamily="18" charset="0"/>
              </a:rPr>
              <a:t>iterable</a:t>
            </a:r>
            <a:r>
              <a:rPr lang="en-US" sz="3200" dirty="0">
                <a:latin typeface="Constantia" panose="02030602050306030303" pitchFamily="18" charset="0"/>
              </a:rPr>
              <a:t> object(tuples, sets, dictionaries etc.) 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805EFF0-91AC-58CE-44C3-93859A9A91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520" y="804324"/>
            <a:ext cx="5195595" cy="1868485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9944DBDE-6D15-4030-18CA-DA14B073DA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03" y="3607732"/>
            <a:ext cx="7295183" cy="136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80260"/>
      </p:ext>
    </p:extLst>
  </p:cSld>
  <p:clrMapOvr>
    <a:masterClrMapping/>
  </p:clrMapOvr>
  <p:transition spd="slow">
    <p:push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421B49-24EE-4D8D-ACCD-3ECB9CE7660B}"/>
              </a:ext>
            </a:extLst>
          </p:cNvPr>
          <p:cNvSpPr txBox="1"/>
          <p:nvPr/>
        </p:nvSpPr>
        <p:spPr>
          <a:xfrm>
            <a:off x="6647494" y="1905506"/>
            <a:ext cx="48156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IMPORTANT 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Do not share this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Do not redistribute this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Do not sell this template.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Do not share the code with anyone. Let others follow the mechanics on YouTube for them to get this template.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If you have spare time, please leave a comment on YouTube that you already downloaded the file. Your simple words of appreciation will motivate me to create more free templates.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2D8CE8-EDFC-D8DA-B6B4-CD6D98625D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Constantia" panose="020306020503060303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95875E-67AB-5233-00FB-8F654313102B}"/>
              </a:ext>
            </a:extLst>
          </p:cNvPr>
          <p:cNvSpPr/>
          <p:nvPr/>
        </p:nvSpPr>
        <p:spPr>
          <a:xfrm>
            <a:off x="0" y="2420939"/>
            <a:ext cx="12192000" cy="13716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Constantia" panose="02030602050306030303" pitchFamily="18" charset="0"/>
              </a:rPr>
              <a:t>REMOVE LIST ITEMS</a:t>
            </a:r>
          </a:p>
        </p:txBody>
      </p:sp>
    </p:spTree>
    <p:extLst>
      <p:ext uri="{BB962C8B-B14F-4D97-AF65-F5344CB8AC3E}">
        <p14:creationId xmlns:p14="http://schemas.microsoft.com/office/powerpoint/2010/main" val="524572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B3ABFC6-6630-4072-A5B5-80F3A863355A}"/>
              </a:ext>
            </a:extLst>
          </p:cNvPr>
          <p:cNvSpPr/>
          <p:nvPr/>
        </p:nvSpPr>
        <p:spPr>
          <a:xfrm>
            <a:off x="-113665" y="0"/>
            <a:ext cx="61341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hidden="1">
            <a:extLst>
              <a:ext uri="{FF2B5EF4-FFF2-40B4-BE49-F238E27FC236}">
                <a16:creationId xmlns:a16="http://schemas.microsoft.com/office/drawing/2014/main" id="{4DEBEA87-2140-4008-BDCD-11A3EBB4F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0888" cy="2708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99821C-D168-4AD1-BF5A-AC9F572229B5}"/>
              </a:ext>
            </a:extLst>
          </p:cNvPr>
          <p:cNvSpPr txBox="1"/>
          <p:nvPr/>
        </p:nvSpPr>
        <p:spPr>
          <a:xfrm>
            <a:off x="6407928" y="432744"/>
            <a:ext cx="47879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Remove Specified Item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EDF1CA-F718-F98D-181D-C29E7A5C00DD}"/>
              </a:ext>
            </a:extLst>
          </p:cNvPr>
          <p:cNvSpPr txBox="1"/>
          <p:nvPr/>
        </p:nvSpPr>
        <p:spPr>
          <a:xfrm>
            <a:off x="6026686" y="1945344"/>
            <a:ext cx="62337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3200" dirty="0">
                <a:latin typeface="Consolas" panose="020B0609020204030204" pitchFamily="49" charset="0"/>
              </a:rPr>
              <a:t> </a:t>
            </a:r>
            <a:r>
              <a:rPr lang="en-US" sz="3200" dirty="0">
                <a:latin typeface="Constantia" panose="02030602050306030303" pitchFamily="18" charset="0"/>
              </a:rPr>
              <a:t>The remove() method removes the specified item.</a:t>
            </a:r>
          </a:p>
        </p:txBody>
      </p:sp>
      <p:pic>
        <p:nvPicPr>
          <p:cNvPr id="18" name="Picture 17" descr="Text&#10;&#10;Description automatically generated with medium confidence">
            <a:extLst>
              <a:ext uri="{FF2B5EF4-FFF2-40B4-BE49-F238E27FC236}">
                <a16:creationId xmlns:a16="http://schemas.microsoft.com/office/drawing/2014/main" id="{387FD37F-45FF-55E6-95A2-DB8955ADD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44" y="1312049"/>
            <a:ext cx="5239198" cy="1543118"/>
          </a:xfrm>
          <a:prstGeom prst="rect">
            <a:avLst/>
          </a:prstGeom>
        </p:spPr>
      </p:pic>
      <p:pic>
        <p:nvPicPr>
          <p:cNvPr id="20" name="Picture 19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2D2912B4-FF61-4E44-4864-27CA4F701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45" y="3924998"/>
            <a:ext cx="4358279" cy="1128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6127527"/>
      </p:ext>
    </p:extLst>
  </p:cSld>
  <p:clrMapOvr>
    <a:masterClrMapping/>
  </p:clrMapOvr>
  <p:transition spd="slow">
    <p:push dir="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hidden="1">
            <a:extLst>
              <a:ext uri="{FF2B5EF4-FFF2-40B4-BE49-F238E27FC236}">
                <a16:creationId xmlns:a16="http://schemas.microsoft.com/office/drawing/2014/main" id="{0E4B08F2-CC26-4B80-AB10-BA915453D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0555" y="5550681"/>
            <a:ext cx="451445" cy="4514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D7AE39-D91C-472E-BB42-7E079D4A3CDF}"/>
              </a:ext>
            </a:extLst>
          </p:cNvPr>
          <p:cNvSpPr/>
          <p:nvPr/>
        </p:nvSpPr>
        <p:spPr>
          <a:xfrm>
            <a:off x="638628" y="319315"/>
            <a:ext cx="4459079" cy="56828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0CA8C5-8834-470E-A9B0-7F1B7A265B89}"/>
              </a:ext>
            </a:extLst>
          </p:cNvPr>
          <p:cNvSpPr/>
          <p:nvPr/>
        </p:nvSpPr>
        <p:spPr>
          <a:xfrm>
            <a:off x="952726" y="645885"/>
            <a:ext cx="4459079" cy="56828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EAE3E14-02C5-43C3-98E4-ACC1099081F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9" b="9239"/>
          <a:stretch>
            <a:fillRect/>
          </a:stretch>
        </p:blipFill>
        <p:spPr>
          <a:xfrm>
            <a:off x="1163930" y="855874"/>
            <a:ext cx="4457246" cy="568202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F0477D-F12C-4B0E-B06A-2A0E4BBC6503}"/>
              </a:ext>
            </a:extLst>
          </p:cNvPr>
          <p:cNvSpPr/>
          <p:nvPr/>
        </p:nvSpPr>
        <p:spPr>
          <a:xfrm>
            <a:off x="6981371" y="5167085"/>
            <a:ext cx="5210629" cy="105954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D6C5AB-3D7C-4F44-A260-4BCFA4DB0053}"/>
              </a:ext>
            </a:extLst>
          </p:cNvPr>
          <p:cNvSpPr txBox="1"/>
          <p:nvPr/>
        </p:nvSpPr>
        <p:spPr>
          <a:xfrm>
            <a:off x="5725903" y="855874"/>
            <a:ext cx="6057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Constantia" panose="02030602050306030303" pitchFamily="18" charset="0"/>
              </a:rPr>
              <a:t>Remove Specified Index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7012E1-7DCA-4D68-9FB9-E4F784F8DC03}"/>
              </a:ext>
            </a:extLst>
          </p:cNvPr>
          <p:cNvSpPr txBox="1"/>
          <p:nvPr/>
        </p:nvSpPr>
        <p:spPr>
          <a:xfrm>
            <a:off x="6188528" y="2692401"/>
            <a:ext cx="4649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1600" dirty="0">
                <a:latin typeface="Constantia" panose="02030602050306030303" pitchFamily="18" charset="0"/>
              </a:rPr>
              <a:t>The pop() method removes the specified index</a:t>
            </a:r>
            <a:r>
              <a:rPr lang="en-US" sz="1600" dirty="0">
                <a:latin typeface="Montserrat Light" panose="00000400000000000000" pitchFamily="2" charset="0"/>
              </a:rPr>
              <a:t> </a:t>
            </a:r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62D758C-1BDB-12A7-73B0-9B78482FB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97" y="1313015"/>
            <a:ext cx="5810093" cy="1170183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EF76753-8249-2389-541E-2A007E56A6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26" y="3415004"/>
            <a:ext cx="4668450" cy="1267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9560623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B3ABFC6-6630-4072-A5B5-80F3A863355A}"/>
              </a:ext>
            </a:extLst>
          </p:cNvPr>
          <p:cNvSpPr/>
          <p:nvPr/>
        </p:nvSpPr>
        <p:spPr>
          <a:xfrm>
            <a:off x="-113665" y="0"/>
            <a:ext cx="61341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hidden="1">
            <a:extLst>
              <a:ext uri="{FF2B5EF4-FFF2-40B4-BE49-F238E27FC236}">
                <a16:creationId xmlns:a16="http://schemas.microsoft.com/office/drawing/2014/main" id="{4DEBEA87-2140-4008-BDCD-11A3EBB4F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0888" cy="2708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99821C-D168-4AD1-BF5A-AC9F572229B5}"/>
              </a:ext>
            </a:extLst>
          </p:cNvPr>
          <p:cNvSpPr txBox="1"/>
          <p:nvPr/>
        </p:nvSpPr>
        <p:spPr>
          <a:xfrm>
            <a:off x="6407928" y="432744"/>
            <a:ext cx="47879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Remove Specified Item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EDF1CA-F718-F98D-181D-C29E7A5C00DD}"/>
              </a:ext>
            </a:extLst>
          </p:cNvPr>
          <p:cNvSpPr txBox="1"/>
          <p:nvPr/>
        </p:nvSpPr>
        <p:spPr>
          <a:xfrm>
            <a:off x="6026686" y="1945344"/>
            <a:ext cx="62337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3200" dirty="0">
                <a:latin typeface="Consolas" panose="020B0609020204030204" pitchFamily="49" charset="0"/>
              </a:rPr>
              <a:t> </a:t>
            </a:r>
            <a:r>
              <a:rPr lang="en-US" sz="3200" dirty="0">
                <a:latin typeface="Constantia" panose="02030602050306030303" pitchFamily="18" charset="0"/>
              </a:rPr>
              <a:t>The remove() method removes the specified item.</a:t>
            </a:r>
          </a:p>
        </p:txBody>
      </p:sp>
      <p:pic>
        <p:nvPicPr>
          <p:cNvPr id="18" name="Picture 17" descr="Text&#10;&#10;Description automatically generated with medium confidence">
            <a:extLst>
              <a:ext uri="{FF2B5EF4-FFF2-40B4-BE49-F238E27FC236}">
                <a16:creationId xmlns:a16="http://schemas.microsoft.com/office/drawing/2014/main" id="{387FD37F-45FF-55E6-95A2-DB8955ADD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44" y="1312049"/>
            <a:ext cx="5239198" cy="1543118"/>
          </a:xfrm>
          <a:prstGeom prst="rect">
            <a:avLst/>
          </a:prstGeom>
        </p:spPr>
      </p:pic>
      <p:pic>
        <p:nvPicPr>
          <p:cNvPr id="20" name="Picture 19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2D2912B4-FF61-4E44-4864-27CA4F701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45" y="3924998"/>
            <a:ext cx="4358279" cy="1128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3615561"/>
      </p:ext>
    </p:extLst>
  </p:cSld>
  <p:clrMapOvr>
    <a:masterClrMapping/>
  </p:clrMapOvr>
  <p:transition spd="slow">
    <p:push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hidden="1">
            <a:extLst>
              <a:ext uri="{FF2B5EF4-FFF2-40B4-BE49-F238E27FC236}">
                <a16:creationId xmlns:a16="http://schemas.microsoft.com/office/drawing/2014/main" id="{0E4B08F2-CC26-4B80-AB10-BA915453D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0555" y="5550681"/>
            <a:ext cx="451445" cy="4514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D7AE39-D91C-472E-BB42-7E079D4A3CDF}"/>
              </a:ext>
            </a:extLst>
          </p:cNvPr>
          <p:cNvSpPr/>
          <p:nvPr/>
        </p:nvSpPr>
        <p:spPr>
          <a:xfrm>
            <a:off x="638628" y="319315"/>
            <a:ext cx="4459079" cy="56828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0CA8C5-8834-470E-A9B0-7F1B7A265B89}"/>
              </a:ext>
            </a:extLst>
          </p:cNvPr>
          <p:cNvSpPr/>
          <p:nvPr/>
        </p:nvSpPr>
        <p:spPr>
          <a:xfrm>
            <a:off x="952726" y="645885"/>
            <a:ext cx="4459079" cy="56828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EAE3E14-02C5-43C3-98E4-ACC1099081F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9" b="9239"/>
          <a:stretch>
            <a:fillRect/>
          </a:stretch>
        </p:blipFill>
        <p:spPr>
          <a:xfrm>
            <a:off x="1163930" y="855874"/>
            <a:ext cx="4457246" cy="568202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F0477D-F12C-4B0E-B06A-2A0E4BBC6503}"/>
              </a:ext>
            </a:extLst>
          </p:cNvPr>
          <p:cNvSpPr/>
          <p:nvPr/>
        </p:nvSpPr>
        <p:spPr>
          <a:xfrm>
            <a:off x="6981371" y="5167085"/>
            <a:ext cx="5210629" cy="105954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D6C5AB-3D7C-4F44-A260-4BCFA4DB0053}"/>
              </a:ext>
            </a:extLst>
          </p:cNvPr>
          <p:cNvSpPr txBox="1"/>
          <p:nvPr/>
        </p:nvSpPr>
        <p:spPr>
          <a:xfrm>
            <a:off x="5725903" y="855874"/>
            <a:ext cx="6057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Constantia" panose="02030602050306030303" pitchFamily="18" charset="0"/>
              </a:rPr>
              <a:t>Clear the List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7012E1-7DCA-4D68-9FB9-E4F784F8DC03}"/>
              </a:ext>
            </a:extLst>
          </p:cNvPr>
          <p:cNvSpPr txBox="1"/>
          <p:nvPr/>
        </p:nvSpPr>
        <p:spPr>
          <a:xfrm>
            <a:off x="6188528" y="2692401"/>
            <a:ext cx="4649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1600" dirty="0">
                <a:latin typeface="Constantia" panose="02030602050306030303" pitchFamily="18" charset="0"/>
              </a:rPr>
              <a:t>The  clear90 method empties the list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1600" dirty="0">
                <a:latin typeface="Constantia" panose="02030602050306030303" pitchFamily="18" charset="0"/>
              </a:rPr>
              <a:t>The list still remain, but it has no content.</a:t>
            </a:r>
            <a:r>
              <a:rPr lang="en-US" sz="1600" dirty="0">
                <a:latin typeface="Montserrat Light" panose="00000400000000000000" pitchFamily="2" charset="0"/>
              </a:rPr>
              <a:t> </a:t>
            </a: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A76623C6-E3E4-5F42-7700-27D52E2F8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20" y="1540737"/>
            <a:ext cx="5147283" cy="1081165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7D94CDF2-2B12-6E80-C9C8-E16238BAF8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273" y="3420430"/>
            <a:ext cx="1873524" cy="2149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0273631"/>
      </p:ext>
    </p:extLst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421B49-24EE-4D8D-ACCD-3ECB9CE7660B}"/>
              </a:ext>
            </a:extLst>
          </p:cNvPr>
          <p:cNvSpPr txBox="1"/>
          <p:nvPr/>
        </p:nvSpPr>
        <p:spPr>
          <a:xfrm>
            <a:off x="6647494" y="1905506"/>
            <a:ext cx="48156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IMPORTANT 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Do not share this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Do not redistribute this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Do not sell this template.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Do not share the code with anyone. Let others follow the mechanics on YouTube for them to get this template.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If you have spare time, please leave a comment on YouTube that you already downloaded the file. Your simple words of appreciation will motivate me to create more free templates.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2D8CE8-EDFC-D8DA-B6B4-CD6D98625D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Constantia" panose="020306020503060303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95875E-67AB-5233-00FB-8F654313102B}"/>
              </a:ext>
            </a:extLst>
          </p:cNvPr>
          <p:cNvSpPr/>
          <p:nvPr/>
        </p:nvSpPr>
        <p:spPr>
          <a:xfrm>
            <a:off x="0" y="2420939"/>
            <a:ext cx="12192000" cy="13716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Constantia" panose="02030602050306030303" pitchFamily="18" charset="0"/>
              </a:rPr>
              <a:t>PYTHON- SORT LISTS</a:t>
            </a:r>
          </a:p>
        </p:txBody>
      </p:sp>
    </p:spTree>
    <p:extLst>
      <p:ext uri="{BB962C8B-B14F-4D97-AF65-F5344CB8AC3E}">
        <p14:creationId xmlns:p14="http://schemas.microsoft.com/office/powerpoint/2010/main" val="2097950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7A4608A-B6D8-483F-B068-816883A7A02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" b="293"/>
          <a:stretch>
            <a:fillRect/>
          </a:stretch>
        </p:blipFill>
        <p:spPr>
          <a:xfrm>
            <a:off x="0" y="0"/>
            <a:ext cx="4598988" cy="6858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41DCCD-9205-40A6-96B8-57C87F15B022}"/>
              </a:ext>
            </a:extLst>
          </p:cNvPr>
          <p:cNvSpPr txBox="1"/>
          <p:nvPr/>
        </p:nvSpPr>
        <p:spPr>
          <a:xfrm>
            <a:off x="5486060" y="776514"/>
            <a:ext cx="62935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Constantia" panose="02030602050306030303" pitchFamily="18" charset="0"/>
              </a:rPr>
              <a:t>Sort List Alphanumerically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500D97-2858-428E-9E34-55DB51CCFD7D}"/>
              </a:ext>
            </a:extLst>
          </p:cNvPr>
          <p:cNvSpPr txBox="1"/>
          <p:nvPr/>
        </p:nvSpPr>
        <p:spPr>
          <a:xfrm>
            <a:off x="5539014" y="3004066"/>
            <a:ext cx="57966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000" dirty="0">
                <a:latin typeface="Constantia" panose="02030602050306030303" pitchFamily="18" charset="0"/>
              </a:rPr>
              <a:t>List object have a sort() method that will sort the list alphanumerically, ascending, by default: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963EFB-4F05-4BD2-9E73-35D53F6A88A6}"/>
              </a:ext>
            </a:extLst>
          </p:cNvPr>
          <p:cNvSpPr/>
          <p:nvPr/>
        </p:nvSpPr>
        <p:spPr>
          <a:xfrm>
            <a:off x="5638800" y="5167086"/>
            <a:ext cx="9144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06B14B-7A97-4BF8-AC44-D7926D1DA7C9}"/>
              </a:ext>
            </a:extLst>
          </p:cNvPr>
          <p:cNvSpPr/>
          <p:nvPr/>
        </p:nvSpPr>
        <p:spPr>
          <a:xfrm>
            <a:off x="6678612" y="5167086"/>
            <a:ext cx="9144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A1E86D-DDF4-449F-AD28-FEC480E3A0FA}"/>
              </a:ext>
            </a:extLst>
          </p:cNvPr>
          <p:cNvSpPr/>
          <p:nvPr/>
        </p:nvSpPr>
        <p:spPr>
          <a:xfrm>
            <a:off x="7718424" y="5167086"/>
            <a:ext cx="9144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99381-9310-4EC7-B948-D787B5FEFE5A}"/>
              </a:ext>
            </a:extLst>
          </p:cNvPr>
          <p:cNvSpPr/>
          <p:nvPr/>
        </p:nvSpPr>
        <p:spPr>
          <a:xfrm>
            <a:off x="8758236" y="5167086"/>
            <a:ext cx="9144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6A1AC1-060C-44FD-B093-666B8A1AA1C1}"/>
              </a:ext>
            </a:extLst>
          </p:cNvPr>
          <p:cNvSpPr/>
          <p:nvPr/>
        </p:nvSpPr>
        <p:spPr>
          <a:xfrm>
            <a:off x="9798048" y="5167086"/>
            <a:ext cx="9144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CDECF9-51F2-48BA-9EA5-0D55FBF19019}"/>
              </a:ext>
            </a:extLst>
          </p:cNvPr>
          <p:cNvSpPr/>
          <p:nvPr/>
        </p:nvSpPr>
        <p:spPr>
          <a:xfrm>
            <a:off x="10837860" y="5167086"/>
            <a:ext cx="9144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Text&#10;&#10;Description automatically generated with medium confidence">
            <a:extLst>
              <a:ext uri="{FF2B5EF4-FFF2-40B4-BE49-F238E27FC236}">
                <a16:creationId xmlns:a16="http://schemas.microsoft.com/office/drawing/2014/main" id="{7349A6D8-95AD-E8BB-F485-1C0873F5F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23" y="1088498"/>
            <a:ext cx="5488577" cy="1851973"/>
          </a:xfrm>
          <a:prstGeom prst="rect">
            <a:avLst/>
          </a:prstGeom>
        </p:spPr>
      </p:pic>
      <p:pic>
        <p:nvPicPr>
          <p:cNvPr id="18" name="Picture 1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4BB2C71-D5FA-20C4-DC6E-AEDEB54BBE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23" y="3917529"/>
            <a:ext cx="5948619" cy="91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82647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7A4608A-B6D8-483F-B068-816883A7A02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" b="293"/>
          <a:stretch>
            <a:fillRect/>
          </a:stretch>
        </p:blipFill>
        <p:spPr>
          <a:xfrm flipH="1">
            <a:off x="7593012" y="0"/>
            <a:ext cx="4598988" cy="6858000"/>
          </a:xfrm>
        </p:spPr>
      </p:pic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078A74A5-AD7E-4265-83F0-66E01411F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5" r="16065"/>
          <a:stretch>
            <a:fillRect/>
          </a:stretch>
        </p:blipFill>
        <p:spPr>
          <a:xfrm>
            <a:off x="8655050" y="941160"/>
            <a:ext cx="2286000" cy="2286000"/>
          </a:xfrm>
          <a:prstGeom prst="ellipse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DDECB8-807C-45C2-B0C7-E7E4BE518E2F}"/>
              </a:ext>
            </a:extLst>
          </p:cNvPr>
          <p:cNvSpPr txBox="1"/>
          <p:nvPr/>
        </p:nvSpPr>
        <p:spPr>
          <a:xfrm>
            <a:off x="7498556" y="4411464"/>
            <a:ext cx="4787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Constantia" panose="02030602050306030303" pitchFamily="18" charset="0"/>
              </a:rPr>
              <a:t>To sort descending, use the keyword argument reverse= True: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2E2DB26-44C0-47F1-AEA2-6D471C9B1487}"/>
              </a:ext>
            </a:extLst>
          </p:cNvPr>
          <p:cNvSpPr/>
          <p:nvPr/>
        </p:nvSpPr>
        <p:spPr>
          <a:xfrm>
            <a:off x="8259635" y="3373278"/>
            <a:ext cx="3265742" cy="83099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nstantia" panose="02030602050306030303" pitchFamily="18" charset="0"/>
              </a:rPr>
              <a:t>SORT DESCENDING</a:t>
            </a:r>
          </a:p>
        </p:txBody>
      </p:sp>
      <p:pic>
        <p:nvPicPr>
          <p:cNvPr id="8" name="Picture 7" descr="Graphical user interface, 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1DADD604-B4DC-0ABB-7E84-3C1EC2CA91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47" y="769547"/>
            <a:ext cx="6042077" cy="2038967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302421E3-DACC-4A96-8266-F00B89DB60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73596"/>
            <a:ext cx="7593012" cy="104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150742"/>
      </p:ext>
    </p:extLst>
  </p:cSld>
  <p:clrMapOvr>
    <a:masterClrMapping/>
  </p:clrMapOvr>
  <p:transition spd="slow">
    <p:push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hidden="1">
            <a:extLst>
              <a:ext uri="{FF2B5EF4-FFF2-40B4-BE49-F238E27FC236}">
                <a16:creationId xmlns:a16="http://schemas.microsoft.com/office/drawing/2014/main" id="{3727FE1E-8670-4661-B5F1-EDB5A46EB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" y="6533324"/>
            <a:ext cx="324676" cy="32467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BFEE7B-0456-4AF2-BB89-6F134D8AC5DC}"/>
              </a:ext>
            </a:extLst>
          </p:cNvPr>
          <p:cNvSpPr/>
          <p:nvPr/>
        </p:nvSpPr>
        <p:spPr>
          <a:xfrm>
            <a:off x="0" y="0"/>
            <a:ext cx="573328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B164DC1-BA22-4809-9873-5B5241E8EFF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5" r="5825"/>
          <a:stretch>
            <a:fillRect/>
          </a:stretch>
        </p:blipFill>
        <p:spPr>
          <a:xfrm>
            <a:off x="5005388" y="584200"/>
            <a:ext cx="3657600" cy="2743200"/>
          </a:xfrm>
        </p:spPr>
      </p:pic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45BF68FF-5EE3-4DDD-9FCD-689ED0046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70" b="24970"/>
          <a:stretch/>
        </p:blipFill>
        <p:spPr>
          <a:xfrm>
            <a:off x="5005388" y="3492500"/>
            <a:ext cx="3657600" cy="2743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1357F99-A287-4500-AAB4-AB76B66AB53F}"/>
              </a:ext>
            </a:extLst>
          </p:cNvPr>
          <p:cNvSpPr/>
          <p:nvPr/>
        </p:nvSpPr>
        <p:spPr>
          <a:xfrm>
            <a:off x="10061448" y="584200"/>
            <a:ext cx="2130552" cy="2743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F3B8F4-8C63-4C27-8CFB-781C8FCC2261}"/>
              </a:ext>
            </a:extLst>
          </p:cNvPr>
          <p:cNvSpPr/>
          <p:nvPr/>
        </p:nvSpPr>
        <p:spPr>
          <a:xfrm>
            <a:off x="10061448" y="3492500"/>
            <a:ext cx="2130552" cy="2743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F68977-919A-4F2F-9F94-20EE8115F58B}"/>
              </a:ext>
            </a:extLst>
          </p:cNvPr>
          <p:cNvSpPr txBox="1"/>
          <p:nvPr/>
        </p:nvSpPr>
        <p:spPr>
          <a:xfrm>
            <a:off x="217488" y="311428"/>
            <a:ext cx="13091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onstantia" panose="02030602050306030303" pitchFamily="18" charset="0"/>
              </a:rPr>
              <a:t>List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6834FC-0022-4AA2-9268-78B4C414D0E6}"/>
              </a:ext>
            </a:extLst>
          </p:cNvPr>
          <p:cNvSpPr txBox="1"/>
          <p:nvPr/>
        </p:nvSpPr>
        <p:spPr>
          <a:xfrm>
            <a:off x="106170" y="1226116"/>
            <a:ext cx="428037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Constantia" panose="02030602050306030303" pitchFamily="18" charset="0"/>
              </a:rPr>
              <a:t>List  are used to store multiple items in a single variable</a:t>
            </a:r>
          </a:p>
          <a:p>
            <a:endParaRPr lang="en-US" sz="2400" dirty="0">
              <a:solidFill>
                <a:schemeClr val="bg1"/>
              </a:solidFill>
              <a:latin typeface="Constantia" panose="0203060205030603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Constantia" panose="02030602050306030303" pitchFamily="18" charset="0"/>
              </a:rPr>
              <a:t>List are one o the 4 built-in data types in python used to store collections of data, the other 3 are Tuple, Set, and Dictionary, all with different qualities and usage.</a:t>
            </a:r>
          </a:p>
          <a:p>
            <a:endParaRPr lang="en-US" sz="2400" dirty="0">
              <a:solidFill>
                <a:schemeClr val="bg1"/>
              </a:solidFill>
              <a:latin typeface="Constantia" panose="0203060205030603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Constantia" panose="02030602050306030303" pitchFamily="18" charset="0"/>
              </a:rPr>
              <a:t>List are  created using square brackets:</a:t>
            </a:r>
          </a:p>
        </p:txBody>
      </p:sp>
      <p:pic>
        <p:nvPicPr>
          <p:cNvPr id="19" name="Picture 1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3382E9A-3834-2B22-92EA-593A452BF1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845" y="1390797"/>
            <a:ext cx="6548417" cy="920153"/>
          </a:xfrm>
          <a:prstGeom prst="rect">
            <a:avLst/>
          </a:prstGeom>
        </p:spPr>
      </p:pic>
      <p:pic>
        <p:nvPicPr>
          <p:cNvPr id="21" name="Picture 20" descr="Text, logo&#10;&#10;Description automatically generated">
            <a:extLst>
              <a:ext uri="{FF2B5EF4-FFF2-40B4-BE49-F238E27FC236}">
                <a16:creationId xmlns:a16="http://schemas.microsoft.com/office/drawing/2014/main" id="{49E392A7-8325-991E-11A4-850A29F899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219" y="2960591"/>
            <a:ext cx="2925614" cy="167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25811"/>
      </p:ext>
    </p:extLst>
  </p:cSld>
  <p:clrMapOvr>
    <a:masterClrMapping/>
  </p:clrMapOvr>
  <p:transition spd="slow">
    <p:push dir="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hidden="1">
            <a:extLst>
              <a:ext uri="{FF2B5EF4-FFF2-40B4-BE49-F238E27FC236}">
                <a16:creationId xmlns:a16="http://schemas.microsoft.com/office/drawing/2014/main" id="{3727FE1E-8670-4661-B5F1-EDB5A46EB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" y="6533324"/>
            <a:ext cx="324676" cy="32467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BFEE7B-0456-4AF2-BB89-6F134D8AC5DC}"/>
              </a:ext>
            </a:extLst>
          </p:cNvPr>
          <p:cNvSpPr/>
          <p:nvPr/>
        </p:nvSpPr>
        <p:spPr>
          <a:xfrm>
            <a:off x="0" y="0"/>
            <a:ext cx="573328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B164DC1-BA22-4809-9873-5B5241E8EFF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5" r="5825"/>
          <a:stretch>
            <a:fillRect/>
          </a:stretch>
        </p:blipFill>
        <p:spPr>
          <a:xfrm>
            <a:off x="5005388" y="584200"/>
            <a:ext cx="3657600" cy="2743200"/>
          </a:xfrm>
        </p:spPr>
      </p:pic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45BF68FF-5EE3-4DDD-9FCD-689ED0046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70" b="24970"/>
          <a:stretch/>
        </p:blipFill>
        <p:spPr>
          <a:xfrm>
            <a:off x="5005388" y="3492500"/>
            <a:ext cx="3657600" cy="2743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1357F99-A287-4500-AAB4-AB76B66AB53F}"/>
              </a:ext>
            </a:extLst>
          </p:cNvPr>
          <p:cNvSpPr/>
          <p:nvPr/>
        </p:nvSpPr>
        <p:spPr>
          <a:xfrm>
            <a:off x="10061448" y="584200"/>
            <a:ext cx="2130552" cy="2743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F3B8F4-8C63-4C27-8CFB-781C8FCC2261}"/>
              </a:ext>
            </a:extLst>
          </p:cNvPr>
          <p:cNvSpPr/>
          <p:nvPr/>
        </p:nvSpPr>
        <p:spPr>
          <a:xfrm>
            <a:off x="10061448" y="3492500"/>
            <a:ext cx="2130552" cy="2743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F68977-919A-4F2F-9F94-20EE8115F58B}"/>
              </a:ext>
            </a:extLst>
          </p:cNvPr>
          <p:cNvSpPr txBox="1"/>
          <p:nvPr/>
        </p:nvSpPr>
        <p:spPr>
          <a:xfrm>
            <a:off x="2275114" y="580073"/>
            <a:ext cx="7641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CUSTOMIZE SORT FUNCTION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6834FC-0022-4AA2-9268-78B4C414D0E6}"/>
              </a:ext>
            </a:extLst>
          </p:cNvPr>
          <p:cNvSpPr txBox="1"/>
          <p:nvPr/>
        </p:nvSpPr>
        <p:spPr>
          <a:xfrm>
            <a:off x="134929" y="1868032"/>
            <a:ext cx="42803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Constantia" panose="02030602050306030303" pitchFamily="18" charset="0"/>
              </a:rPr>
              <a:t>You can also customize your own function by using the keyword argument key = function.</a:t>
            </a:r>
          </a:p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Constantia" panose="02030602050306030303" pitchFamily="18" charset="0"/>
              </a:rPr>
              <a:t>The function will return a number that will be used to sort the list(the lowest number first);</a:t>
            </a:r>
          </a:p>
          <a:p>
            <a:endParaRPr lang="en-US" sz="2400" dirty="0">
              <a:solidFill>
                <a:schemeClr val="bg1"/>
              </a:solidFill>
              <a:latin typeface="Constantia" panose="02030602050306030303" pitchFamily="18" charset="0"/>
            </a:endParaRPr>
          </a:p>
          <a:p>
            <a:endParaRPr lang="en-US" sz="24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6B84CB3F-1512-C4AC-9D90-FB10AD42F4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028" y="1509740"/>
            <a:ext cx="4568150" cy="2563239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033AE3B7-0023-C56E-5D59-0DFBB9F96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483" y="4443062"/>
            <a:ext cx="4803241" cy="113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93260"/>
      </p:ext>
    </p:extLst>
  </p:cSld>
  <p:clrMapOvr>
    <a:masterClrMapping/>
  </p:clrMapOvr>
  <p:transition spd="slow">
    <p:push dir="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6F24D19-E983-4BFB-A157-B9A7D5A9136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>
          <a:xfrm>
            <a:off x="3232831" y="1026432"/>
            <a:ext cx="2286000" cy="2286000"/>
          </a:xfrm>
        </p:spPr>
      </p:pic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8AF5C6F8-E762-4DCC-AD35-4EFF4D62C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5" r="16635"/>
          <a:stretch/>
        </p:blipFill>
        <p:spPr>
          <a:xfrm>
            <a:off x="734559" y="3545568"/>
            <a:ext cx="2286000" cy="2286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AD110FA-4E48-44B3-9133-628A221764FE}"/>
              </a:ext>
            </a:extLst>
          </p:cNvPr>
          <p:cNvSpPr/>
          <p:nvPr/>
        </p:nvSpPr>
        <p:spPr>
          <a:xfrm>
            <a:off x="734559" y="1026432"/>
            <a:ext cx="2286000" cy="228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5849AB-C928-4E19-9502-46AD32BB9034}"/>
              </a:ext>
            </a:extLst>
          </p:cNvPr>
          <p:cNvSpPr/>
          <p:nvPr/>
        </p:nvSpPr>
        <p:spPr>
          <a:xfrm>
            <a:off x="3232831" y="3545568"/>
            <a:ext cx="2286000" cy="228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DD28F8-3247-4DAE-9506-4AABC7FABC38}"/>
              </a:ext>
            </a:extLst>
          </p:cNvPr>
          <p:cNvSpPr txBox="1"/>
          <p:nvPr/>
        </p:nvSpPr>
        <p:spPr>
          <a:xfrm>
            <a:off x="5999843" y="2415834"/>
            <a:ext cx="54575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ontserrat ExtraBold" panose="00000900000000000000" pitchFamily="2" charset="0"/>
              </a:rPr>
              <a:t>    </a:t>
            </a:r>
            <a:r>
              <a:rPr lang="en-US" sz="3600" dirty="0">
                <a:latin typeface="Constantia" panose="02030602050306030303" pitchFamily="18" charset="0"/>
              </a:rPr>
              <a:t>Case Insensitive Sort</a:t>
            </a:r>
            <a:endParaRPr lang="en-US" sz="4400" dirty="0">
              <a:latin typeface="Constantia" panose="0203060205030603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7B3BA2-BD70-4654-8721-A4B9A880DF80}"/>
              </a:ext>
            </a:extLst>
          </p:cNvPr>
          <p:cNvSpPr txBox="1"/>
          <p:nvPr/>
        </p:nvSpPr>
        <p:spPr>
          <a:xfrm>
            <a:off x="6292673" y="3246831"/>
            <a:ext cx="5457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latin typeface="Constantia" panose="0203060205030603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onstantia" panose="02030602050306030303" pitchFamily="18" charset="0"/>
              </a:rPr>
              <a:t>By default the sort() method is case sensitive, resulting in all capital letters being sorted before lower case letter:</a:t>
            </a:r>
          </a:p>
        </p:txBody>
      </p:sp>
      <p:pic>
        <p:nvPicPr>
          <p:cNvPr id="17" name="Picture 16" descr="Text&#10;&#10;Description automatically generated with low confidence">
            <a:extLst>
              <a:ext uri="{FF2B5EF4-FFF2-40B4-BE49-F238E27FC236}">
                <a16:creationId xmlns:a16="http://schemas.microsoft.com/office/drawing/2014/main" id="{73C87CCC-47A9-AC3E-2F36-BC9E4F5BE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39" y="1354021"/>
            <a:ext cx="5941517" cy="2457822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6B43B3C6-3762-DFCB-1830-DC7B4A47D3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57" y="4139432"/>
            <a:ext cx="6141480" cy="13981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A3043E3-7DDF-E274-519F-216C77AF1078}"/>
              </a:ext>
            </a:extLst>
          </p:cNvPr>
          <p:cNvSpPr/>
          <p:nvPr/>
        </p:nvSpPr>
        <p:spPr>
          <a:xfrm>
            <a:off x="11000241" y="5080399"/>
            <a:ext cx="9144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EC14B0-CF9D-7062-9309-FAC918AB9104}"/>
              </a:ext>
            </a:extLst>
          </p:cNvPr>
          <p:cNvSpPr/>
          <p:nvPr/>
        </p:nvSpPr>
        <p:spPr>
          <a:xfrm>
            <a:off x="10465642" y="5555796"/>
            <a:ext cx="9144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968F69-F02F-8831-9EFF-CD8DA7337B5F}"/>
              </a:ext>
            </a:extLst>
          </p:cNvPr>
          <p:cNvSpPr/>
          <p:nvPr/>
        </p:nvSpPr>
        <p:spPr>
          <a:xfrm>
            <a:off x="11000241" y="1553252"/>
            <a:ext cx="9144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41642C-77A0-0EE0-E75A-7780A463BB23}"/>
              </a:ext>
            </a:extLst>
          </p:cNvPr>
          <p:cNvSpPr/>
          <p:nvPr/>
        </p:nvSpPr>
        <p:spPr>
          <a:xfrm>
            <a:off x="10008442" y="387804"/>
            <a:ext cx="9144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50270B-4A74-6160-1A6D-6567D81D87B7}"/>
              </a:ext>
            </a:extLst>
          </p:cNvPr>
          <p:cNvSpPr/>
          <p:nvPr/>
        </p:nvSpPr>
        <p:spPr>
          <a:xfrm>
            <a:off x="10465642" y="970528"/>
            <a:ext cx="9144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FB2C3C-9287-7E05-395A-8301975E1FD1}"/>
              </a:ext>
            </a:extLst>
          </p:cNvPr>
          <p:cNvSpPr/>
          <p:nvPr/>
        </p:nvSpPr>
        <p:spPr>
          <a:xfrm>
            <a:off x="9603921" y="5943600"/>
            <a:ext cx="9144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214510"/>
      </p:ext>
    </p:extLst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hidden="1">
            <a:extLst>
              <a:ext uri="{FF2B5EF4-FFF2-40B4-BE49-F238E27FC236}">
                <a16:creationId xmlns:a16="http://schemas.microsoft.com/office/drawing/2014/main" id="{3727FE1E-8670-4661-B5F1-EDB5A46EB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" y="6533324"/>
            <a:ext cx="324676" cy="32467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BFEE7B-0456-4AF2-BB89-6F134D8AC5DC}"/>
              </a:ext>
            </a:extLst>
          </p:cNvPr>
          <p:cNvSpPr/>
          <p:nvPr/>
        </p:nvSpPr>
        <p:spPr>
          <a:xfrm>
            <a:off x="0" y="0"/>
            <a:ext cx="573328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B164DC1-BA22-4809-9873-5B5241E8EFF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5" r="5825"/>
          <a:stretch>
            <a:fillRect/>
          </a:stretch>
        </p:blipFill>
        <p:spPr>
          <a:xfrm>
            <a:off x="5005388" y="584200"/>
            <a:ext cx="3657600" cy="2743200"/>
          </a:xfrm>
        </p:spPr>
      </p:pic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45BF68FF-5EE3-4DDD-9FCD-689ED0046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70" b="24970"/>
          <a:stretch/>
        </p:blipFill>
        <p:spPr>
          <a:xfrm>
            <a:off x="5005388" y="3492500"/>
            <a:ext cx="3657600" cy="2743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1357F99-A287-4500-AAB4-AB76B66AB53F}"/>
              </a:ext>
            </a:extLst>
          </p:cNvPr>
          <p:cNvSpPr/>
          <p:nvPr/>
        </p:nvSpPr>
        <p:spPr>
          <a:xfrm>
            <a:off x="10061448" y="584200"/>
            <a:ext cx="2130552" cy="2743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F3B8F4-8C63-4C27-8CFB-781C8FCC2261}"/>
              </a:ext>
            </a:extLst>
          </p:cNvPr>
          <p:cNvSpPr/>
          <p:nvPr/>
        </p:nvSpPr>
        <p:spPr>
          <a:xfrm>
            <a:off x="10061448" y="3492500"/>
            <a:ext cx="2130552" cy="2743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F68977-919A-4F2F-9F94-20EE8115F58B}"/>
              </a:ext>
            </a:extLst>
          </p:cNvPr>
          <p:cNvSpPr txBox="1"/>
          <p:nvPr/>
        </p:nvSpPr>
        <p:spPr>
          <a:xfrm>
            <a:off x="599149" y="1124803"/>
            <a:ext cx="4338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onstantia" panose="02030602050306030303" pitchFamily="18" charset="0"/>
              </a:rPr>
              <a:t>Reverse Order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6834FC-0022-4AA2-9268-78B4C414D0E6}"/>
              </a:ext>
            </a:extLst>
          </p:cNvPr>
          <p:cNvSpPr txBox="1"/>
          <p:nvPr/>
        </p:nvSpPr>
        <p:spPr>
          <a:xfrm>
            <a:off x="362509" y="2224340"/>
            <a:ext cx="42803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Constantia" panose="02030602050306030303" pitchFamily="18" charset="0"/>
              </a:rPr>
              <a:t>What if you want to reverse the order of a list, regardless of the alphabet?</a:t>
            </a:r>
          </a:p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Constantia" panose="02030602050306030303" pitchFamily="18" charset="0"/>
              </a:rPr>
              <a:t>The reverse() method reverse the current sorting order of the elements.</a:t>
            </a:r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A3F141B-09DB-AD5C-FFF0-DBB436D59C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564" y="1241927"/>
            <a:ext cx="6016927" cy="1427745"/>
          </a:xfrm>
          <a:prstGeom prst="rect">
            <a:avLst/>
          </a:prstGeom>
        </p:spPr>
      </p:pic>
      <p:pic>
        <p:nvPicPr>
          <p:cNvPr id="13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160A638F-19D4-104D-6D2F-15009B3E45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564" y="4094167"/>
            <a:ext cx="5918924" cy="107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075143"/>
      </p:ext>
    </p:extLst>
  </p:cSld>
  <p:clrMapOvr>
    <a:masterClrMapping/>
  </p:clrMapOvr>
  <p:transition spd="slow">
    <p:push dir="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421B49-24EE-4D8D-ACCD-3ECB9CE7660B}"/>
              </a:ext>
            </a:extLst>
          </p:cNvPr>
          <p:cNvSpPr txBox="1"/>
          <p:nvPr/>
        </p:nvSpPr>
        <p:spPr>
          <a:xfrm>
            <a:off x="6647494" y="1905506"/>
            <a:ext cx="48156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IMPORTANT 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Do not share this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Do not redistribute this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Do not sell this template.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Do not share the code with anyone. Let others follow the mechanics on YouTube for them to get this template.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If you have spare time, please leave a comment on YouTube that you already downloaded the file. Your simple words of appreciation will motivate me to create more free templates.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2D8CE8-EDFC-D8DA-B6B4-CD6D98625D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Constantia" panose="020306020503060303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95875E-67AB-5233-00FB-8F654313102B}"/>
              </a:ext>
            </a:extLst>
          </p:cNvPr>
          <p:cNvSpPr/>
          <p:nvPr/>
        </p:nvSpPr>
        <p:spPr>
          <a:xfrm>
            <a:off x="0" y="2420939"/>
            <a:ext cx="12192000" cy="13716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Constantia" panose="02030602050306030303" pitchFamily="18" charset="0"/>
              </a:rPr>
              <a:t>PYTHON-COPY LIST</a:t>
            </a:r>
          </a:p>
        </p:txBody>
      </p:sp>
    </p:spTree>
    <p:extLst>
      <p:ext uri="{BB962C8B-B14F-4D97-AF65-F5344CB8AC3E}">
        <p14:creationId xmlns:p14="http://schemas.microsoft.com/office/powerpoint/2010/main" val="1555170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C624E87-173B-4DCC-80B3-3A2325E9848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8" b="8548"/>
          <a:stretch>
            <a:fillRect/>
          </a:stretch>
        </p:blipFill>
        <p:spPr>
          <a:xfrm>
            <a:off x="6908800" y="592138"/>
            <a:ext cx="4562475" cy="5673725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814A1F9-C957-4BD7-BA78-CCD4F3F577D2}"/>
              </a:ext>
            </a:extLst>
          </p:cNvPr>
          <p:cNvSpPr/>
          <p:nvPr/>
        </p:nvSpPr>
        <p:spPr>
          <a:xfrm>
            <a:off x="615272" y="592138"/>
            <a:ext cx="1371600" cy="1371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372B2F-0EEB-4752-930E-E80DB8A72095}"/>
              </a:ext>
            </a:extLst>
          </p:cNvPr>
          <p:cNvSpPr/>
          <p:nvPr/>
        </p:nvSpPr>
        <p:spPr>
          <a:xfrm>
            <a:off x="2228284" y="592138"/>
            <a:ext cx="1371600" cy="13716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3B9CA9-FBB3-43D4-AB6E-55A060C77765}"/>
              </a:ext>
            </a:extLst>
          </p:cNvPr>
          <p:cNvSpPr/>
          <p:nvPr/>
        </p:nvSpPr>
        <p:spPr>
          <a:xfrm>
            <a:off x="3918631" y="592138"/>
            <a:ext cx="1371600" cy="13716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32E069-B1C4-47FF-AE0F-E38E1664E624}"/>
              </a:ext>
            </a:extLst>
          </p:cNvPr>
          <p:cNvSpPr txBox="1"/>
          <p:nvPr/>
        </p:nvSpPr>
        <p:spPr>
          <a:xfrm>
            <a:off x="464118" y="2030305"/>
            <a:ext cx="33604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Constantia" panose="02030602050306030303" pitchFamily="18" charset="0"/>
              </a:rPr>
              <a:t>Join Two List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146DD1-B249-4011-92E7-08C2E34851C1}"/>
              </a:ext>
            </a:extLst>
          </p:cNvPr>
          <p:cNvSpPr txBox="1"/>
          <p:nvPr/>
        </p:nvSpPr>
        <p:spPr>
          <a:xfrm>
            <a:off x="292452" y="3172943"/>
            <a:ext cx="464684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Constantia" panose="02030602050306030303" pitchFamily="18" charset="0"/>
              </a:rPr>
              <a:t>There are several ways to join, or concatenate, two or more list in Python.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Constantia" panose="02030602050306030303" pitchFamily="18" charset="0"/>
              </a:rPr>
              <a:t>One of the easiest ways are by using the + operator.</a:t>
            </a:r>
            <a:r>
              <a:rPr lang="en-US" sz="2000" dirty="0">
                <a:latin typeface="Montserrat Light" panose="00000400000000000000" pitchFamily="2" charset="0"/>
              </a:rPr>
              <a:t> 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98BEF77-0519-6553-E45F-B68732C31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958" y="923731"/>
            <a:ext cx="3447759" cy="3368332"/>
          </a:xfrm>
          <a:prstGeom prst="rect">
            <a:avLst/>
          </a:prstGeom>
        </p:spPr>
      </p:pic>
      <p:pic>
        <p:nvPicPr>
          <p:cNvPr id="13" name="Picture 12" descr="A screen with numbers and letters on it&#10;&#10;Description automatically generated with low confidence">
            <a:extLst>
              <a:ext uri="{FF2B5EF4-FFF2-40B4-BE49-F238E27FC236}">
                <a16:creationId xmlns:a16="http://schemas.microsoft.com/office/drawing/2014/main" id="{2F99B33B-ED2C-60C6-94AA-F0CC196CEA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598" y="4504080"/>
            <a:ext cx="3630481" cy="143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412270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421B49-24EE-4D8D-ACCD-3ECB9CE7660B}"/>
              </a:ext>
            </a:extLst>
          </p:cNvPr>
          <p:cNvSpPr txBox="1"/>
          <p:nvPr/>
        </p:nvSpPr>
        <p:spPr>
          <a:xfrm>
            <a:off x="6647494" y="1905506"/>
            <a:ext cx="48156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IMPORTANT 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Do not share this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Do not redistribute this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Do not sell this template.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Do not share the code with anyone. Let others follow the mechanics on YouTube for them to get this template.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If you have spare time, please leave a comment on YouTube that you already downloaded the file. Your simple words of appreciation will motivate me to create more free templates.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2D8CE8-EDFC-D8DA-B6B4-CD6D98625D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Constantia" panose="020306020503060303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95875E-67AB-5233-00FB-8F654313102B}"/>
              </a:ext>
            </a:extLst>
          </p:cNvPr>
          <p:cNvSpPr/>
          <p:nvPr/>
        </p:nvSpPr>
        <p:spPr>
          <a:xfrm>
            <a:off x="0" y="2420939"/>
            <a:ext cx="12192000" cy="13716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Constantia" panose="02030602050306030303" pitchFamily="18" charset="0"/>
              </a:rPr>
              <a:t>PYTHON LIST</a:t>
            </a:r>
          </a:p>
        </p:txBody>
      </p:sp>
    </p:spTree>
    <p:extLst>
      <p:ext uri="{BB962C8B-B14F-4D97-AF65-F5344CB8AC3E}">
        <p14:creationId xmlns:p14="http://schemas.microsoft.com/office/powerpoint/2010/main" val="2064845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6F24D19-E983-4BFB-A157-B9A7D5A9136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>
          <a:xfrm>
            <a:off x="3232831" y="1026432"/>
            <a:ext cx="2286000" cy="2286000"/>
          </a:xfrm>
        </p:spPr>
      </p:pic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8AF5C6F8-E762-4DCC-AD35-4EFF4D62C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5" r="16635"/>
          <a:stretch/>
        </p:blipFill>
        <p:spPr>
          <a:xfrm>
            <a:off x="734559" y="3545568"/>
            <a:ext cx="2286000" cy="2286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AD110FA-4E48-44B3-9133-628A221764FE}"/>
              </a:ext>
            </a:extLst>
          </p:cNvPr>
          <p:cNvSpPr/>
          <p:nvPr/>
        </p:nvSpPr>
        <p:spPr>
          <a:xfrm>
            <a:off x="734559" y="1026432"/>
            <a:ext cx="2286000" cy="228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5849AB-C928-4E19-9502-46AD32BB9034}"/>
              </a:ext>
            </a:extLst>
          </p:cNvPr>
          <p:cNvSpPr/>
          <p:nvPr/>
        </p:nvSpPr>
        <p:spPr>
          <a:xfrm>
            <a:off x="3232831" y="3545568"/>
            <a:ext cx="2286000" cy="228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DD28F8-3247-4DAE-9506-4AABC7FABC38}"/>
              </a:ext>
            </a:extLst>
          </p:cNvPr>
          <p:cNvSpPr txBox="1"/>
          <p:nvPr/>
        </p:nvSpPr>
        <p:spPr>
          <a:xfrm>
            <a:off x="6601220" y="2481435"/>
            <a:ext cx="4656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ontserrat ExtraBold" panose="00000900000000000000" pitchFamily="2" charset="0"/>
              </a:rPr>
              <a:t>    </a:t>
            </a:r>
            <a:r>
              <a:rPr lang="en-US" sz="3600" dirty="0">
                <a:latin typeface="Constantia" panose="02030602050306030303" pitchFamily="18" charset="0"/>
              </a:rPr>
              <a:t>Append() Method</a:t>
            </a:r>
            <a:endParaRPr lang="en-US" sz="4400" dirty="0">
              <a:latin typeface="Constantia" panose="0203060205030603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7B3BA2-BD70-4654-8721-A4B9A880DF80}"/>
              </a:ext>
            </a:extLst>
          </p:cNvPr>
          <p:cNvSpPr txBox="1"/>
          <p:nvPr/>
        </p:nvSpPr>
        <p:spPr>
          <a:xfrm>
            <a:off x="6358624" y="3545568"/>
            <a:ext cx="5457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latin typeface="Constantia" panose="0203060205030603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onstantia" panose="02030602050306030303" pitchFamily="18" charset="0"/>
              </a:rPr>
              <a:t>The append() method appends an element to the end of the list.</a:t>
            </a:r>
          </a:p>
        </p:txBody>
      </p:sp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7729057-445F-6F61-D839-624D22ECA5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057" y="1605597"/>
            <a:ext cx="4177277" cy="1291336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61720978-FFD7-CE33-A547-C96E31C732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59" y="4609701"/>
            <a:ext cx="6690768" cy="97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495024"/>
      </p:ext>
    </p:extLst>
  </p:cSld>
  <p:clrMapOvr>
    <a:masterClrMapping/>
  </p:clrMapOvr>
  <p:transition spd="slow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hidden="1">
            <a:extLst>
              <a:ext uri="{FF2B5EF4-FFF2-40B4-BE49-F238E27FC236}">
                <a16:creationId xmlns:a16="http://schemas.microsoft.com/office/drawing/2014/main" id="{560403D4-690E-4D27-A1DB-35A8B6895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797" y="6444452"/>
            <a:ext cx="413548" cy="413548"/>
          </a:xfrm>
          <a:prstGeom prst="rect">
            <a:avLst/>
          </a:prstGeo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4792743-181B-470F-9723-C874321C488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70" b="27370"/>
          <a:stretch>
            <a:fillRect/>
          </a:stretch>
        </p:blipFill>
        <p:spPr>
          <a:xfrm>
            <a:off x="0" y="0"/>
            <a:ext cx="4068763" cy="2762250"/>
          </a:xfrm>
        </p:spPr>
      </p:pic>
      <p:pic>
        <p:nvPicPr>
          <p:cNvPr id="7" name="Picture Placeholder 5">
            <a:extLst>
              <a:ext uri="{FF2B5EF4-FFF2-40B4-BE49-F238E27FC236}">
                <a16:creationId xmlns:a16="http://schemas.microsoft.com/office/drawing/2014/main" id="{5AEF837B-DC0D-45E0-B451-0CBDCA5DD9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64" b="9854"/>
          <a:stretch/>
        </p:blipFill>
        <p:spPr>
          <a:xfrm>
            <a:off x="8123239" y="0"/>
            <a:ext cx="4068763" cy="27622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F37D79-6FBB-4AFC-936C-7EC8B865B144}"/>
              </a:ext>
            </a:extLst>
          </p:cNvPr>
          <p:cNvSpPr/>
          <p:nvPr/>
        </p:nvSpPr>
        <p:spPr>
          <a:xfrm>
            <a:off x="4068763" y="0"/>
            <a:ext cx="405447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853664-DFAA-49EC-B57A-4821C08C278B}"/>
              </a:ext>
            </a:extLst>
          </p:cNvPr>
          <p:cNvSpPr txBox="1"/>
          <p:nvPr/>
        </p:nvSpPr>
        <p:spPr>
          <a:xfrm>
            <a:off x="4040190" y="1771404"/>
            <a:ext cx="4068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nstantia" panose="02030602050306030303" pitchFamily="18" charset="0"/>
              </a:rPr>
              <a:t>Clear() Method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971DC9-1C68-43C6-811A-40D1294D9805}"/>
              </a:ext>
            </a:extLst>
          </p:cNvPr>
          <p:cNvSpPr txBox="1"/>
          <p:nvPr/>
        </p:nvSpPr>
        <p:spPr>
          <a:xfrm>
            <a:off x="4068763" y="3253492"/>
            <a:ext cx="40401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Constantia" panose="02030602050306030303" pitchFamily="18" charset="0"/>
              </a:rPr>
              <a:t>The clear() method removes all the elements from a list.</a:t>
            </a:r>
          </a:p>
        </p:txBody>
      </p:sp>
      <p:pic>
        <p:nvPicPr>
          <p:cNvPr id="4" name="Picture 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703A63D1-62C0-26F3-4B6E-00C6120B4C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62" y="3778927"/>
            <a:ext cx="3731291" cy="1903416"/>
          </a:xfrm>
          <a:prstGeom prst="rect">
            <a:avLst/>
          </a:prstGeom>
        </p:spPr>
      </p:pic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391803E9-29EC-64F0-5FC5-4428420D7C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218" y="3920872"/>
            <a:ext cx="1252977" cy="143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303817"/>
      </p:ext>
    </p:extLst>
  </p:cSld>
  <p:clrMapOvr>
    <a:masterClrMapping/>
  </p:clrMapOvr>
  <p:transition spd="slow">
    <p:push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hidden="1">
            <a:extLst>
              <a:ext uri="{FF2B5EF4-FFF2-40B4-BE49-F238E27FC236}">
                <a16:creationId xmlns:a16="http://schemas.microsoft.com/office/drawing/2014/main" id="{A789D2A4-482F-42C1-BBCF-93C6AE528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1665" cy="46166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6D6AF89-2A22-4083-B193-92FC26466DBB}"/>
              </a:ext>
            </a:extLst>
          </p:cNvPr>
          <p:cNvSpPr/>
          <p:nvPr/>
        </p:nvSpPr>
        <p:spPr>
          <a:xfrm>
            <a:off x="0" y="0"/>
            <a:ext cx="12192000" cy="15727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Constantia" panose="02030602050306030303" pitchFamily="18" charset="0"/>
              </a:rPr>
              <a:t>Copy() Method</a:t>
            </a:r>
          </a:p>
        </p:txBody>
      </p:sp>
      <p:pic>
        <p:nvPicPr>
          <p:cNvPr id="2" name="Picture Placeholder 5">
            <a:extLst>
              <a:ext uri="{FF2B5EF4-FFF2-40B4-BE49-F238E27FC236}">
                <a16:creationId xmlns:a16="http://schemas.microsoft.com/office/drawing/2014/main" id="{FD14CDFE-9CD9-D66F-DA70-8B36B9BED5B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8" b="12738"/>
          <a:stretch>
            <a:fillRect/>
          </a:stretch>
        </p:blipFill>
        <p:spPr>
          <a:xfrm>
            <a:off x="5894926" y="1572764"/>
            <a:ext cx="4738977" cy="5298235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EC5BD8-3B60-C248-751F-B242D84A467C}"/>
              </a:ext>
            </a:extLst>
          </p:cNvPr>
          <p:cNvSpPr/>
          <p:nvPr/>
        </p:nvSpPr>
        <p:spPr>
          <a:xfrm>
            <a:off x="10856578" y="4114800"/>
            <a:ext cx="1335422" cy="2743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E5F1C1-AEF7-1101-CDB0-336D13CC1E41}"/>
              </a:ext>
            </a:extLst>
          </p:cNvPr>
          <p:cNvSpPr/>
          <p:nvPr/>
        </p:nvSpPr>
        <p:spPr>
          <a:xfrm>
            <a:off x="10856578" y="1559765"/>
            <a:ext cx="1335422" cy="264977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4A9007-92CB-7D4B-EBD0-88BE02BCE71B}"/>
              </a:ext>
            </a:extLst>
          </p:cNvPr>
          <p:cNvSpPr txBox="1"/>
          <p:nvPr/>
        </p:nvSpPr>
        <p:spPr>
          <a:xfrm>
            <a:off x="182880" y="1812897"/>
            <a:ext cx="4214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Constantia" panose="02030602050306030303" pitchFamily="18" charset="0"/>
              </a:rPr>
              <a:t>The copy() method returns a copy of the specified list.</a:t>
            </a:r>
          </a:p>
        </p:txBody>
      </p:sp>
      <p:pic>
        <p:nvPicPr>
          <p:cNvPr id="6" name="Picture 5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19E326B9-E77F-0B6A-0412-D03DF0DC10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097" y="2928642"/>
            <a:ext cx="5267513" cy="1572764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A51636E-8219-886B-B16F-061BB85A15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025" y="5186649"/>
            <a:ext cx="5318413" cy="99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01518"/>
      </p:ext>
    </p:extLst>
  </p:cSld>
  <p:clrMapOvr>
    <a:masterClrMapping/>
  </p:clrMapOvr>
  <p:transition spd="slow">
    <p:push dir="d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7E835FA-92E2-429A-A422-76165371319E}"/>
              </a:ext>
            </a:extLst>
          </p:cNvPr>
          <p:cNvSpPr txBox="1"/>
          <p:nvPr/>
        </p:nvSpPr>
        <p:spPr>
          <a:xfrm>
            <a:off x="0" y="33605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Constantia" panose="02030602050306030303" pitchFamily="18" charset="0"/>
              </a:rPr>
              <a:t>Count() Method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DC5276-06CA-6BF9-7AB1-D75610D0F1A3}"/>
              </a:ext>
            </a:extLst>
          </p:cNvPr>
          <p:cNvSpPr/>
          <p:nvPr/>
        </p:nvSpPr>
        <p:spPr>
          <a:xfrm>
            <a:off x="289269" y="5355204"/>
            <a:ext cx="1371600" cy="1371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BFEF3C4-2789-C2C7-B809-D928B102BEC0}"/>
              </a:ext>
            </a:extLst>
          </p:cNvPr>
          <p:cNvSpPr/>
          <p:nvPr/>
        </p:nvSpPr>
        <p:spPr>
          <a:xfrm>
            <a:off x="289269" y="3731152"/>
            <a:ext cx="1371600" cy="13716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3DDE77-BB88-AD8D-777E-7711EE4BA620}"/>
              </a:ext>
            </a:extLst>
          </p:cNvPr>
          <p:cNvSpPr/>
          <p:nvPr/>
        </p:nvSpPr>
        <p:spPr>
          <a:xfrm>
            <a:off x="289269" y="2057400"/>
            <a:ext cx="1371600" cy="13716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9FCACC-54A1-8BF0-FB3A-1D424E7532AF}"/>
              </a:ext>
            </a:extLst>
          </p:cNvPr>
          <p:cNvSpPr/>
          <p:nvPr/>
        </p:nvSpPr>
        <p:spPr>
          <a:xfrm>
            <a:off x="0" y="1502796"/>
            <a:ext cx="12192000" cy="9382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Constantia" panose="02030602050306030303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0D664C-10EB-4AC8-9D8C-A6289D0F1DFE}"/>
              </a:ext>
            </a:extLst>
          </p:cNvPr>
          <p:cNvSpPr txBox="1"/>
          <p:nvPr/>
        </p:nvSpPr>
        <p:spPr>
          <a:xfrm>
            <a:off x="453224" y="2743200"/>
            <a:ext cx="115552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latin typeface="Constantia" panose="02030602050306030303" pitchFamily="18" charset="0"/>
              </a:rPr>
              <a:t>The count() method returns the number of elements with the specified value.</a:t>
            </a: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1876583-F29B-DA42-55E4-E9333176F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13" y="4264609"/>
            <a:ext cx="5178864" cy="15281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340981-8306-C556-1006-0747CB199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454" y="3999458"/>
            <a:ext cx="1238884" cy="157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577937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6F24D19-E983-4BFB-A157-B9A7D5A9136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>
          <a:xfrm>
            <a:off x="3232831" y="1026432"/>
            <a:ext cx="2286000" cy="2286000"/>
          </a:xfrm>
        </p:spPr>
      </p:pic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8AF5C6F8-E762-4DCC-AD35-4EFF4D62C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5" r="16635"/>
          <a:stretch/>
        </p:blipFill>
        <p:spPr>
          <a:xfrm>
            <a:off x="734559" y="3545568"/>
            <a:ext cx="2286000" cy="2286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AD110FA-4E48-44B3-9133-628A221764FE}"/>
              </a:ext>
            </a:extLst>
          </p:cNvPr>
          <p:cNvSpPr/>
          <p:nvPr/>
        </p:nvSpPr>
        <p:spPr>
          <a:xfrm>
            <a:off x="734559" y="1026432"/>
            <a:ext cx="2286000" cy="228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5849AB-C928-4E19-9502-46AD32BB9034}"/>
              </a:ext>
            </a:extLst>
          </p:cNvPr>
          <p:cNvSpPr/>
          <p:nvPr/>
        </p:nvSpPr>
        <p:spPr>
          <a:xfrm>
            <a:off x="3232831" y="3545568"/>
            <a:ext cx="2286000" cy="228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DD28F8-3247-4DAE-9506-4AABC7FABC38}"/>
              </a:ext>
            </a:extLst>
          </p:cNvPr>
          <p:cNvSpPr txBox="1"/>
          <p:nvPr/>
        </p:nvSpPr>
        <p:spPr>
          <a:xfrm>
            <a:off x="5263764" y="1074854"/>
            <a:ext cx="4174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ontserrat ExtraBold" panose="00000900000000000000" pitchFamily="2" charset="0"/>
              </a:rPr>
              <a:t>    </a:t>
            </a:r>
            <a:r>
              <a:rPr lang="en-US" sz="4400" dirty="0" err="1">
                <a:latin typeface="Constantia" panose="02030602050306030303" pitchFamily="18" charset="0"/>
              </a:rPr>
              <a:t>Changable</a:t>
            </a:r>
            <a:endParaRPr lang="en-US" sz="4400" dirty="0">
              <a:latin typeface="Constantia" panose="0203060205030603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7B3BA2-BD70-4654-8721-A4B9A880DF80}"/>
              </a:ext>
            </a:extLst>
          </p:cNvPr>
          <p:cNvSpPr txBox="1"/>
          <p:nvPr/>
        </p:nvSpPr>
        <p:spPr>
          <a:xfrm>
            <a:off x="6199367" y="1753933"/>
            <a:ext cx="5457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latin typeface="Constantia" panose="0203060205030603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onstantia" panose="02030602050306030303" pitchFamily="18" charset="0"/>
              </a:rPr>
              <a:t>The list is changeable, meaning that we can change, add, and remove items in a list after it  has been created.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3B8649-306A-17F4-7D41-3C526DF4245B}"/>
              </a:ext>
            </a:extLst>
          </p:cNvPr>
          <p:cNvSpPr txBox="1"/>
          <p:nvPr/>
        </p:nvSpPr>
        <p:spPr>
          <a:xfrm>
            <a:off x="5984683" y="2940843"/>
            <a:ext cx="3620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nstantia" panose="02030602050306030303" pitchFamily="18" charset="0"/>
              </a:rPr>
              <a:t>Allow Duplicates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E32640-54EF-500D-3AD1-80ED3754637A}"/>
              </a:ext>
            </a:extLst>
          </p:cNvPr>
          <p:cNvSpPr txBox="1"/>
          <p:nvPr/>
        </p:nvSpPr>
        <p:spPr>
          <a:xfrm>
            <a:off x="6199367" y="3619921"/>
            <a:ext cx="3856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nstantia" panose="02030602050306030303" pitchFamily="18" charset="0"/>
              </a:rPr>
              <a:t>Since lists are indexed, lists can have items with the same value: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09167D34-7057-2085-5FF2-38DBECA885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11" y="1636161"/>
            <a:ext cx="4709568" cy="1118896"/>
          </a:xfrm>
          <a:prstGeom prst="rect">
            <a:avLst/>
          </a:prstGeom>
        </p:spPr>
      </p:pic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20840B21-AA75-D117-7D0C-7F4A8F6384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23" y="3955390"/>
            <a:ext cx="4644145" cy="130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63295"/>
      </p:ext>
    </p:extLst>
  </p:cSld>
  <p:clrMapOvr>
    <a:masterClrMapping/>
  </p:clrMapOvr>
  <p:transition spd="slow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A person running on a beach&#10;&#10;Description automatically generated with low confidence">
            <a:extLst>
              <a:ext uri="{FF2B5EF4-FFF2-40B4-BE49-F238E27FC236}">
                <a16:creationId xmlns:a16="http://schemas.microsoft.com/office/drawing/2014/main" id="{D8408A10-398C-FC71-EB4C-41F0F799F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1" r="-1" b="18518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9A956F-DCE6-FAAD-C194-C52B6D194133}"/>
              </a:ext>
            </a:extLst>
          </p:cNvPr>
          <p:cNvSpPr txBox="1"/>
          <p:nvPr/>
        </p:nvSpPr>
        <p:spPr>
          <a:xfrm>
            <a:off x="7403840" y="74645"/>
            <a:ext cx="42827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Constantia" panose="02030602050306030303" pitchFamily="18" charset="0"/>
              </a:rPr>
              <a:t>Extend()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D35BA9-FDD0-7C3E-66C2-1ADB03029EBC}"/>
              </a:ext>
            </a:extLst>
          </p:cNvPr>
          <p:cNvSpPr txBox="1"/>
          <p:nvPr/>
        </p:nvSpPr>
        <p:spPr>
          <a:xfrm>
            <a:off x="7501813" y="1614196"/>
            <a:ext cx="40868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3200" dirty="0">
                <a:latin typeface="Constantia" panose="02030602050306030303" pitchFamily="18" charset="0"/>
              </a:rPr>
              <a:t>The extend() method adds the specified list elements(or any </a:t>
            </a:r>
            <a:r>
              <a:rPr lang="en-US" sz="3200" dirty="0" err="1">
                <a:latin typeface="Constantia" panose="02030602050306030303" pitchFamily="18" charset="0"/>
              </a:rPr>
              <a:t>iterable</a:t>
            </a:r>
            <a:r>
              <a:rPr lang="en-US" sz="3200" dirty="0">
                <a:latin typeface="Constantia" panose="02030602050306030303" pitchFamily="18" charset="0"/>
              </a:rPr>
              <a:t>) to the  end of the current list. </a:t>
            </a:r>
          </a:p>
        </p:txBody>
      </p:sp>
      <p:pic>
        <p:nvPicPr>
          <p:cNvPr id="7" name="Picture 6" descr="Graphical user interface, 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F187030C-E91C-AF4D-1F86-6396603B2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09" y="621506"/>
            <a:ext cx="4621336" cy="198538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AAB65562-1E8E-F403-5EC4-D3D1F54F2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48" y="3429000"/>
            <a:ext cx="6494706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889845"/>
      </p:ext>
    </p:extLst>
  </p:cSld>
  <p:clrMapOvr>
    <a:masterClrMapping/>
  </p:clrMapOvr>
  <p:transition spd="slow">
    <p:push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hidden="1">
            <a:extLst>
              <a:ext uri="{FF2B5EF4-FFF2-40B4-BE49-F238E27FC236}">
                <a16:creationId xmlns:a16="http://schemas.microsoft.com/office/drawing/2014/main" id="{0E4B08F2-CC26-4B80-AB10-BA915453D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0555" y="5550681"/>
            <a:ext cx="451445" cy="4514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D7AE39-D91C-472E-BB42-7E079D4A3CDF}"/>
              </a:ext>
            </a:extLst>
          </p:cNvPr>
          <p:cNvSpPr/>
          <p:nvPr/>
        </p:nvSpPr>
        <p:spPr>
          <a:xfrm>
            <a:off x="638628" y="319315"/>
            <a:ext cx="4459079" cy="56828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0CA8C5-8834-470E-A9B0-7F1B7A265B89}"/>
              </a:ext>
            </a:extLst>
          </p:cNvPr>
          <p:cNvSpPr/>
          <p:nvPr/>
        </p:nvSpPr>
        <p:spPr>
          <a:xfrm>
            <a:off x="952726" y="645885"/>
            <a:ext cx="4459079" cy="56828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EAE3E14-02C5-43C3-98E4-ACC1099081F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9" b="9239"/>
          <a:stretch>
            <a:fillRect/>
          </a:stretch>
        </p:blipFill>
        <p:spPr>
          <a:xfrm>
            <a:off x="1163930" y="855874"/>
            <a:ext cx="4457246" cy="568202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F0477D-F12C-4B0E-B06A-2A0E4BBC6503}"/>
              </a:ext>
            </a:extLst>
          </p:cNvPr>
          <p:cNvSpPr/>
          <p:nvPr/>
        </p:nvSpPr>
        <p:spPr>
          <a:xfrm>
            <a:off x="6981371" y="5167085"/>
            <a:ext cx="5210629" cy="105954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D6C5AB-3D7C-4F44-A260-4BCFA4DB0053}"/>
              </a:ext>
            </a:extLst>
          </p:cNvPr>
          <p:cNvSpPr txBox="1"/>
          <p:nvPr/>
        </p:nvSpPr>
        <p:spPr>
          <a:xfrm>
            <a:off x="5725903" y="855874"/>
            <a:ext cx="6057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Constantia" panose="02030602050306030303" pitchFamily="18" charset="0"/>
              </a:rPr>
              <a:t>Index() Method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7012E1-7DCA-4D68-9FB9-E4F784F8DC03}"/>
              </a:ext>
            </a:extLst>
          </p:cNvPr>
          <p:cNvSpPr txBox="1"/>
          <p:nvPr/>
        </p:nvSpPr>
        <p:spPr>
          <a:xfrm>
            <a:off x="6188528" y="2692401"/>
            <a:ext cx="4649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1600" dirty="0">
                <a:latin typeface="Constantia" panose="02030602050306030303" pitchFamily="18" charset="0"/>
              </a:rPr>
              <a:t>The index() methods return the position at the first occurrence of the specified value.</a:t>
            </a:r>
            <a:r>
              <a:rPr lang="en-US" sz="1600" dirty="0">
                <a:latin typeface="Montserrat Light" panose="00000400000000000000" pitchFamily="2" charset="0"/>
              </a:rPr>
              <a:t> 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A929AF0-E642-4938-8997-B983009078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655" y="1125134"/>
            <a:ext cx="4101043" cy="17673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1C705-FC31-A0FA-B340-38A30D8D5B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735" y="3429000"/>
            <a:ext cx="1482835" cy="192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75408"/>
      </p:ext>
    </p:extLst>
  </p:cSld>
  <p:clrMapOvr>
    <a:masterClrMapping/>
  </p:clrMapOvr>
  <p:transition spd="slow"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7A4608A-B6D8-483F-B068-816883A7A02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" b="293"/>
          <a:stretch>
            <a:fillRect/>
          </a:stretch>
        </p:blipFill>
        <p:spPr>
          <a:xfrm>
            <a:off x="0" y="0"/>
            <a:ext cx="4598988" cy="6858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41DCCD-9205-40A6-96B8-57C87F15B022}"/>
              </a:ext>
            </a:extLst>
          </p:cNvPr>
          <p:cNvSpPr txBox="1"/>
          <p:nvPr/>
        </p:nvSpPr>
        <p:spPr>
          <a:xfrm>
            <a:off x="5486060" y="776514"/>
            <a:ext cx="6293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Constantia" panose="02030602050306030303" pitchFamily="18" charset="0"/>
              </a:rPr>
              <a:t>Insert() Method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500D97-2858-428E-9E34-55DB51CCFD7D}"/>
              </a:ext>
            </a:extLst>
          </p:cNvPr>
          <p:cNvSpPr txBox="1"/>
          <p:nvPr/>
        </p:nvSpPr>
        <p:spPr>
          <a:xfrm>
            <a:off x="5539014" y="3004066"/>
            <a:ext cx="57966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000" dirty="0">
                <a:latin typeface="Constantia" panose="02030602050306030303" pitchFamily="18" charset="0"/>
              </a:rPr>
              <a:t>The insert() method insert the specified value at the specified position.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963EFB-4F05-4BD2-9E73-35D53F6A88A6}"/>
              </a:ext>
            </a:extLst>
          </p:cNvPr>
          <p:cNvSpPr/>
          <p:nvPr/>
        </p:nvSpPr>
        <p:spPr>
          <a:xfrm>
            <a:off x="5638800" y="5167086"/>
            <a:ext cx="9144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06B14B-7A97-4BF8-AC44-D7926D1DA7C9}"/>
              </a:ext>
            </a:extLst>
          </p:cNvPr>
          <p:cNvSpPr/>
          <p:nvPr/>
        </p:nvSpPr>
        <p:spPr>
          <a:xfrm>
            <a:off x="6678612" y="5167086"/>
            <a:ext cx="9144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A1E86D-DDF4-449F-AD28-FEC480E3A0FA}"/>
              </a:ext>
            </a:extLst>
          </p:cNvPr>
          <p:cNvSpPr/>
          <p:nvPr/>
        </p:nvSpPr>
        <p:spPr>
          <a:xfrm>
            <a:off x="7718424" y="5167086"/>
            <a:ext cx="9144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99381-9310-4EC7-B948-D787B5FEFE5A}"/>
              </a:ext>
            </a:extLst>
          </p:cNvPr>
          <p:cNvSpPr/>
          <p:nvPr/>
        </p:nvSpPr>
        <p:spPr>
          <a:xfrm>
            <a:off x="8758236" y="5167086"/>
            <a:ext cx="9144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6A1AC1-060C-44FD-B093-666B8A1AA1C1}"/>
              </a:ext>
            </a:extLst>
          </p:cNvPr>
          <p:cNvSpPr/>
          <p:nvPr/>
        </p:nvSpPr>
        <p:spPr>
          <a:xfrm>
            <a:off x="9798048" y="5167086"/>
            <a:ext cx="9144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CDECF9-51F2-48BA-9EA5-0D55FBF19019}"/>
              </a:ext>
            </a:extLst>
          </p:cNvPr>
          <p:cNvSpPr/>
          <p:nvPr/>
        </p:nvSpPr>
        <p:spPr>
          <a:xfrm>
            <a:off x="10837860" y="5167086"/>
            <a:ext cx="9144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80C4D94-257B-B850-797E-C8102DF45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12" y="831736"/>
            <a:ext cx="4996716" cy="1616223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9463ABE-0D38-A4DF-C823-3990F25F3B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17" y="4190156"/>
            <a:ext cx="6799426" cy="97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162343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6F24D19-E983-4BFB-A157-B9A7D5A9136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>
          <a:xfrm>
            <a:off x="3232831" y="1026432"/>
            <a:ext cx="2286000" cy="2286000"/>
          </a:xfrm>
        </p:spPr>
      </p:pic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8AF5C6F8-E762-4DCC-AD35-4EFF4D62C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5" r="16635"/>
          <a:stretch/>
        </p:blipFill>
        <p:spPr>
          <a:xfrm>
            <a:off x="734559" y="3545568"/>
            <a:ext cx="2286000" cy="2286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AD110FA-4E48-44B3-9133-628A221764FE}"/>
              </a:ext>
            </a:extLst>
          </p:cNvPr>
          <p:cNvSpPr/>
          <p:nvPr/>
        </p:nvSpPr>
        <p:spPr>
          <a:xfrm>
            <a:off x="734559" y="1026432"/>
            <a:ext cx="2286000" cy="228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5849AB-C928-4E19-9502-46AD32BB9034}"/>
              </a:ext>
            </a:extLst>
          </p:cNvPr>
          <p:cNvSpPr/>
          <p:nvPr/>
        </p:nvSpPr>
        <p:spPr>
          <a:xfrm>
            <a:off x="3232831" y="3545568"/>
            <a:ext cx="2286000" cy="228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DD28F8-3247-4DAE-9506-4AABC7FABC38}"/>
              </a:ext>
            </a:extLst>
          </p:cNvPr>
          <p:cNvSpPr txBox="1"/>
          <p:nvPr/>
        </p:nvSpPr>
        <p:spPr>
          <a:xfrm>
            <a:off x="5999843" y="2415834"/>
            <a:ext cx="54575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ontserrat ExtraBold" panose="00000900000000000000" pitchFamily="2" charset="0"/>
              </a:rPr>
              <a:t>    </a:t>
            </a:r>
            <a:r>
              <a:rPr lang="en-US" sz="3600" dirty="0">
                <a:latin typeface="Constantia" panose="02030602050306030303" pitchFamily="18" charset="0"/>
              </a:rPr>
              <a:t>Pop() Method</a:t>
            </a:r>
            <a:endParaRPr lang="en-US" sz="4400" dirty="0">
              <a:latin typeface="Constantia" panose="0203060205030603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7B3BA2-BD70-4654-8721-A4B9A880DF80}"/>
              </a:ext>
            </a:extLst>
          </p:cNvPr>
          <p:cNvSpPr txBox="1"/>
          <p:nvPr/>
        </p:nvSpPr>
        <p:spPr>
          <a:xfrm>
            <a:off x="6292673" y="3246831"/>
            <a:ext cx="5457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latin typeface="Constantia" panose="0203060205030603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onstantia" panose="02030602050306030303" pitchFamily="18" charset="0"/>
              </a:rPr>
              <a:t>The </a:t>
            </a:r>
            <a:r>
              <a:rPr lang="en-US" sz="1600" dirty="0" err="1">
                <a:latin typeface="Constantia" panose="02030602050306030303" pitchFamily="18" charset="0"/>
              </a:rPr>
              <a:t>popo</a:t>
            </a:r>
            <a:r>
              <a:rPr lang="en-US" sz="1600" dirty="0">
                <a:latin typeface="Constantia" panose="02030602050306030303" pitchFamily="18" charset="0"/>
              </a:rPr>
              <a:t>() method removes the element at the specified position.: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3043E3-7DDF-E274-519F-216C77AF1078}"/>
              </a:ext>
            </a:extLst>
          </p:cNvPr>
          <p:cNvSpPr/>
          <p:nvPr/>
        </p:nvSpPr>
        <p:spPr>
          <a:xfrm>
            <a:off x="11000241" y="5080399"/>
            <a:ext cx="9144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EC14B0-CF9D-7062-9309-FAC918AB9104}"/>
              </a:ext>
            </a:extLst>
          </p:cNvPr>
          <p:cNvSpPr/>
          <p:nvPr/>
        </p:nvSpPr>
        <p:spPr>
          <a:xfrm>
            <a:off x="10465642" y="5555796"/>
            <a:ext cx="9144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968F69-F02F-8831-9EFF-CD8DA7337B5F}"/>
              </a:ext>
            </a:extLst>
          </p:cNvPr>
          <p:cNvSpPr/>
          <p:nvPr/>
        </p:nvSpPr>
        <p:spPr>
          <a:xfrm>
            <a:off x="11000241" y="1553252"/>
            <a:ext cx="9144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41642C-77A0-0EE0-E75A-7780A463BB23}"/>
              </a:ext>
            </a:extLst>
          </p:cNvPr>
          <p:cNvSpPr/>
          <p:nvPr/>
        </p:nvSpPr>
        <p:spPr>
          <a:xfrm>
            <a:off x="10008442" y="387804"/>
            <a:ext cx="9144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50270B-4A74-6160-1A6D-6567D81D87B7}"/>
              </a:ext>
            </a:extLst>
          </p:cNvPr>
          <p:cNvSpPr/>
          <p:nvPr/>
        </p:nvSpPr>
        <p:spPr>
          <a:xfrm>
            <a:off x="10465642" y="970528"/>
            <a:ext cx="9144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FB2C3C-9287-7E05-395A-8301975E1FD1}"/>
              </a:ext>
            </a:extLst>
          </p:cNvPr>
          <p:cNvSpPr/>
          <p:nvPr/>
        </p:nvSpPr>
        <p:spPr>
          <a:xfrm>
            <a:off x="9603921" y="5943600"/>
            <a:ext cx="9144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4EF6813-5700-56C8-4B70-E650DF19B6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07" y="1553252"/>
            <a:ext cx="3996903" cy="136085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AC5B4EF-338E-8AD0-EE63-12E5D91925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96" y="4153790"/>
            <a:ext cx="3984082" cy="115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7313"/>
      </p:ext>
    </p:extLst>
  </p:cSld>
  <p:clrMapOvr>
    <a:masterClrMapping/>
  </p:clrMapOvr>
  <p:transition spd="slow">
    <p:push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hidden="1">
            <a:extLst>
              <a:ext uri="{FF2B5EF4-FFF2-40B4-BE49-F238E27FC236}">
                <a16:creationId xmlns:a16="http://schemas.microsoft.com/office/drawing/2014/main" id="{3727FE1E-8670-4661-B5F1-EDB5A46EB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" y="6533324"/>
            <a:ext cx="324676" cy="32467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BFEE7B-0456-4AF2-BB89-6F134D8AC5DC}"/>
              </a:ext>
            </a:extLst>
          </p:cNvPr>
          <p:cNvSpPr/>
          <p:nvPr/>
        </p:nvSpPr>
        <p:spPr>
          <a:xfrm>
            <a:off x="0" y="0"/>
            <a:ext cx="573328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B164DC1-BA22-4809-9873-5B5241E8EFF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5" r="5825"/>
          <a:stretch>
            <a:fillRect/>
          </a:stretch>
        </p:blipFill>
        <p:spPr>
          <a:xfrm>
            <a:off x="5005388" y="584200"/>
            <a:ext cx="3657600" cy="2743200"/>
          </a:xfrm>
        </p:spPr>
      </p:pic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45BF68FF-5EE3-4DDD-9FCD-689ED0046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70" b="24970"/>
          <a:stretch/>
        </p:blipFill>
        <p:spPr>
          <a:xfrm>
            <a:off x="5005388" y="3492500"/>
            <a:ext cx="3657600" cy="2743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1357F99-A287-4500-AAB4-AB76B66AB53F}"/>
              </a:ext>
            </a:extLst>
          </p:cNvPr>
          <p:cNvSpPr/>
          <p:nvPr/>
        </p:nvSpPr>
        <p:spPr>
          <a:xfrm>
            <a:off x="10061448" y="584200"/>
            <a:ext cx="2130552" cy="2743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F3B8F4-8C63-4C27-8CFB-781C8FCC2261}"/>
              </a:ext>
            </a:extLst>
          </p:cNvPr>
          <p:cNvSpPr/>
          <p:nvPr/>
        </p:nvSpPr>
        <p:spPr>
          <a:xfrm>
            <a:off x="10061448" y="3492500"/>
            <a:ext cx="2130552" cy="2743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F68977-919A-4F2F-9F94-20EE8115F58B}"/>
              </a:ext>
            </a:extLst>
          </p:cNvPr>
          <p:cNvSpPr txBox="1"/>
          <p:nvPr/>
        </p:nvSpPr>
        <p:spPr>
          <a:xfrm>
            <a:off x="0" y="1124802"/>
            <a:ext cx="5244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onstantia" panose="02030602050306030303" pitchFamily="18" charset="0"/>
              </a:rPr>
              <a:t>Remove() Method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6834FC-0022-4AA2-9268-78B4C414D0E6}"/>
              </a:ext>
            </a:extLst>
          </p:cNvPr>
          <p:cNvSpPr txBox="1"/>
          <p:nvPr/>
        </p:nvSpPr>
        <p:spPr>
          <a:xfrm>
            <a:off x="362509" y="2224340"/>
            <a:ext cx="42803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Constantia" panose="02030602050306030303" pitchFamily="18" charset="0"/>
              </a:rPr>
              <a:t>The remove() method removes the first occurrence of the element with the specified value.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91893A0-8920-577F-E352-1000D751D0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906" y="1216634"/>
            <a:ext cx="4265181" cy="1478330"/>
          </a:xfrm>
          <a:prstGeom prst="rect">
            <a:avLst/>
          </a:prstGeom>
        </p:spPr>
      </p:pic>
      <p:pic>
        <p:nvPicPr>
          <p:cNvPr id="12" name="Picture 11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E8A086E1-5792-4543-6C9F-3D62EB658F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810" y="4232473"/>
            <a:ext cx="5032957" cy="126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37003"/>
      </p:ext>
    </p:extLst>
  </p:cSld>
  <p:clrMapOvr>
    <a:masterClrMapping/>
  </p:clrMapOvr>
  <p:transition spd="slow">
    <p:push dir="d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6F24D19-E983-4BFB-A157-B9A7D5A9136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>
          <a:xfrm>
            <a:off x="3232831" y="1026432"/>
            <a:ext cx="2286000" cy="2286000"/>
          </a:xfrm>
        </p:spPr>
      </p:pic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8AF5C6F8-E762-4DCC-AD35-4EFF4D62C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5" r="16635"/>
          <a:stretch/>
        </p:blipFill>
        <p:spPr>
          <a:xfrm>
            <a:off x="734559" y="3545568"/>
            <a:ext cx="2286000" cy="2286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AD110FA-4E48-44B3-9133-628A221764FE}"/>
              </a:ext>
            </a:extLst>
          </p:cNvPr>
          <p:cNvSpPr/>
          <p:nvPr/>
        </p:nvSpPr>
        <p:spPr>
          <a:xfrm>
            <a:off x="734559" y="1026432"/>
            <a:ext cx="2286000" cy="228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5849AB-C928-4E19-9502-46AD32BB9034}"/>
              </a:ext>
            </a:extLst>
          </p:cNvPr>
          <p:cNvSpPr/>
          <p:nvPr/>
        </p:nvSpPr>
        <p:spPr>
          <a:xfrm>
            <a:off x="3232831" y="3545568"/>
            <a:ext cx="2286000" cy="228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DD28F8-3247-4DAE-9506-4AABC7FABC38}"/>
              </a:ext>
            </a:extLst>
          </p:cNvPr>
          <p:cNvSpPr txBox="1"/>
          <p:nvPr/>
        </p:nvSpPr>
        <p:spPr>
          <a:xfrm>
            <a:off x="5693751" y="1924060"/>
            <a:ext cx="537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ontserrat ExtraBold" panose="00000900000000000000" pitchFamily="2" charset="0"/>
              </a:rPr>
              <a:t>    </a:t>
            </a:r>
            <a:r>
              <a:rPr lang="en-US" sz="4400" dirty="0">
                <a:latin typeface="Constantia" panose="02030602050306030303" pitchFamily="18" charset="0"/>
              </a:rPr>
              <a:t>Reverse() Method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7B3BA2-BD70-4654-8721-A4B9A880DF80}"/>
              </a:ext>
            </a:extLst>
          </p:cNvPr>
          <p:cNvSpPr txBox="1"/>
          <p:nvPr/>
        </p:nvSpPr>
        <p:spPr>
          <a:xfrm>
            <a:off x="6162015" y="2896933"/>
            <a:ext cx="5457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latin typeface="Constantia" panose="0203060205030603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onstantia" panose="02030602050306030303" pitchFamily="18" charset="0"/>
              </a:rPr>
              <a:t>The reverse() method reverses the sorting order of the elements.</a:t>
            </a:r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F71BAB3-BC05-E628-0ABD-5DF26946A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98" y="1527532"/>
            <a:ext cx="4504043" cy="1369401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40FAC7C5-FADD-C96C-500E-D44F17214B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34" y="4079677"/>
            <a:ext cx="4487411" cy="86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42963"/>
      </p:ext>
    </p:extLst>
  </p:cSld>
  <p:clrMapOvr>
    <a:masterClrMapping/>
  </p:clrMapOvr>
  <p:transition spd="slow">
    <p:push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hidden="1">
            <a:extLst>
              <a:ext uri="{FF2B5EF4-FFF2-40B4-BE49-F238E27FC236}">
                <a16:creationId xmlns:a16="http://schemas.microsoft.com/office/drawing/2014/main" id="{0E4B08F2-CC26-4B80-AB10-BA915453D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0555" y="5550681"/>
            <a:ext cx="451445" cy="4514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D7AE39-D91C-472E-BB42-7E079D4A3CDF}"/>
              </a:ext>
            </a:extLst>
          </p:cNvPr>
          <p:cNvSpPr/>
          <p:nvPr/>
        </p:nvSpPr>
        <p:spPr>
          <a:xfrm>
            <a:off x="638628" y="319315"/>
            <a:ext cx="4459079" cy="56828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0CA8C5-8834-470E-A9B0-7F1B7A265B89}"/>
              </a:ext>
            </a:extLst>
          </p:cNvPr>
          <p:cNvSpPr/>
          <p:nvPr/>
        </p:nvSpPr>
        <p:spPr>
          <a:xfrm>
            <a:off x="952726" y="645885"/>
            <a:ext cx="4459079" cy="56828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EAE3E14-02C5-43C3-98E4-ACC1099081F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9" b="9239"/>
          <a:stretch>
            <a:fillRect/>
          </a:stretch>
        </p:blipFill>
        <p:spPr>
          <a:xfrm>
            <a:off x="1163930" y="855874"/>
            <a:ext cx="4457246" cy="568202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F0477D-F12C-4B0E-B06A-2A0E4BBC6503}"/>
              </a:ext>
            </a:extLst>
          </p:cNvPr>
          <p:cNvSpPr/>
          <p:nvPr/>
        </p:nvSpPr>
        <p:spPr>
          <a:xfrm>
            <a:off x="6981371" y="5167085"/>
            <a:ext cx="5210629" cy="105954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D6C5AB-3D7C-4F44-A260-4BCFA4DB0053}"/>
              </a:ext>
            </a:extLst>
          </p:cNvPr>
          <p:cNvSpPr txBox="1"/>
          <p:nvPr/>
        </p:nvSpPr>
        <p:spPr>
          <a:xfrm>
            <a:off x="5701530" y="1509017"/>
            <a:ext cx="6057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Constantia" panose="02030602050306030303" pitchFamily="18" charset="0"/>
              </a:rPr>
              <a:t>Sort() Method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7012E1-7DCA-4D68-9FB9-E4F784F8DC03}"/>
              </a:ext>
            </a:extLst>
          </p:cNvPr>
          <p:cNvSpPr txBox="1"/>
          <p:nvPr/>
        </p:nvSpPr>
        <p:spPr>
          <a:xfrm>
            <a:off x="6188528" y="2692401"/>
            <a:ext cx="4649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1600" dirty="0">
                <a:latin typeface="Constantia" panose="02030602050306030303" pitchFamily="18" charset="0"/>
              </a:rPr>
              <a:t>The sort() method sorts the list ascending by default.</a:t>
            </a:r>
            <a:endParaRPr lang="en-US" sz="1600" dirty="0">
              <a:latin typeface="Montserrat Light" panose="00000400000000000000" pitchFamily="2" charset="0"/>
            </a:endParaRPr>
          </a:p>
        </p:txBody>
      </p:sp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D5E8678-FA6C-DCDE-859B-5058F62ACF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997" y="1379816"/>
            <a:ext cx="4190493" cy="1478997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8F85418A-4355-E8AA-6652-D07D21847B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711" y="3957747"/>
            <a:ext cx="4934384" cy="110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876762"/>
      </p:ext>
    </p:extLst>
  </p:cSld>
  <p:clrMapOvr>
    <a:masterClrMapping/>
  </p:clrMapOvr>
  <p:transition spd="slow">
    <p:push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421B49-24EE-4D8D-ACCD-3ECB9CE7660B}"/>
              </a:ext>
            </a:extLst>
          </p:cNvPr>
          <p:cNvSpPr txBox="1"/>
          <p:nvPr/>
        </p:nvSpPr>
        <p:spPr>
          <a:xfrm>
            <a:off x="6647494" y="1905506"/>
            <a:ext cx="48156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IMPORTANT 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Do not share this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Do not redistribute this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Do not sell this template.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Do not share the code with anyone. Let others follow the mechanics on YouTube for them to get this template.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If you have spare time, please leave a comment on YouTube that you already downloaded the file. Your simple words of appreciation will motivate me to create more free templates.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2D8CE8-EDFC-D8DA-B6B4-CD6D98625D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Constantia" panose="020306020503060303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95875E-67AB-5233-00FB-8F654313102B}"/>
              </a:ext>
            </a:extLst>
          </p:cNvPr>
          <p:cNvSpPr/>
          <p:nvPr/>
        </p:nvSpPr>
        <p:spPr>
          <a:xfrm>
            <a:off x="0" y="2420939"/>
            <a:ext cx="12192000" cy="13716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Constantia" panose="02030602050306030303" pitchFamily="18" charset="0"/>
              </a:rPr>
              <a:t>HOMEWORK-EXERCISES</a:t>
            </a:r>
          </a:p>
        </p:txBody>
      </p:sp>
    </p:spTree>
    <p:extLst>
      <p:ext uri="{BB962C8B-B14F-4D97-AF65-F5344CB8AC3E}">
        <p14:creationId xmlns:p14="http://schemas.microsoft.com/office/powerpoint/2010/main" val="1073835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A person running on a beach&#10;&#10;Description automatically generated with low confidence">
            <a:extLst>
              <a:ext uri="{FF2B5EF4-FFF2-40B4-BE49-F238E27FC236}">
                <a16:creationId xmlns:a16="http://schemas.microsoft.com/office/drawing/2014/main" id="{D8408A10-398C-FC71-EB4C-41F0F799F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1" r="-1" b="18518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9A956F-DCE6-FAAD-C194-C52B6D194133}"/>
              </a:ext>
            </a:extLst>
          </p:cNvPr>
          <p:cNvSpPr txBox="1"/>
          <p:nvPr/>
        </p:nvSpPr>
        <p:spPr>
          <a:xfrm>
            <a:off x="7403840" y="74645"/>
            <a:ext cx="42827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onstantia" panose="02030602050306030303" pitchFamily="18" charset="0"/>
              </a:rPr>
              <a:t>Python List Remove()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D35BA9-FDD0-7C3E-66C2-1ADB03029EBC}"/>
              </a:ext>
            </a:extLst>
          </p:cNvPr>
          <p:cNvSpPr txBox="1"/>
          <p:nvPr/>
        </p:nvSpPr>
        <p:spPr>
          <a:xfrm>
            <a:off x="7501813" y="1614196"/>
            <a:ext cx="408680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3200" dirty="0">
                <a:latin typeface="Constantia" panose="02030602050306030303" pitchFamily="18" charset="0"/>
              </a:rPr>
              <a:t>The remove() method removes the first matching element(which is passed as an argument) from the list 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10A1D8F-9A13-1F04-2DCA-2F08FA2DB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246" y="540731"/>
            <a:ext cx="5009754" cy="3474327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C5B74BF-9EF3-3CC9-A715-72A13D025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39" y="4821533"/>
            <a:ext cx="6045166" cy="115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39406"/>
      </p:ext>
    </p:extLst>
  </p:cSld>
  <p:clrMapOvr>
    <a:masterClrMapping/>
  </p:clrMapOvr>
  <p:transition spd="slow">
    <p:push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hidden="1">
            <a:extLst>
              <a:ext uri="{FF2B5EF4-FFF2-40B4-BE49-F238E27FC236}">
                <a16:creationId xmlns:a16="http://schemas.microsoft.com/office/drawing/2014/main" id="{A789D2A4-482F-42C1-BBCF-93C6AE528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1665" cy="46166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6D6AF89-2A22-4083-B193-92FC26466DBB}"/>
              </a:ext>
            </a:extLst>
          </p:cNvPr>
          <p:cNvSpPr/>
          <p:nvPr/>
        </p:nvSpPr>
        <p:spPr>
          <a:xfrm>
            <a:off x="0" y="0"/>
            <a:ext cx="12192000" cy="15727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Constantia" panose="02030602050306030303" pitchFamily="18" charset="0"/>
              </a:rPr>
              <a:t>Ex. 1-Remove element from the </a:t>
            </a:r>
            <a:r>
              <a:rPr lang="en-US" sz="4800" dirty="0" err="1">
                <a:latin typeface="Constantia" panose="02030602050306030303" pitchFamily="18" charset="0"/>
              </a:rPr>
              <a:t>listt</a:t>
            </a:r>
            <a:endParaRPr lang="en-US" sz="4800" dirty="0">
              <a:latin typeface="Constantia" panose="02030602050306030303" pitchFamily="18" charset="0"/>
            </a:endParaRPr>
          </a:p>
        </p:txBody>
      </p:sp>
      <p:pic>
        <p:nvPicPr>
          <p:cNvPr id="2" name="Picture Placeholder 5">
            <a:extLst>
              <a:ext uri="{FF2B5EF4-FFF2-40B4-BE49-F238E27FC236}">
                <a16:creationId xmlns:a16="http://schemas.microsoft.com/office/drawing/2014/main" id="{FD14CDFE-9CD9-D66F-DA70-8B36B9BED5B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8" b="12738"/>
          <a:stretch>
            <a:fillRect/>
          </a:stretch>
        </p:blipFill>
        <p:spPr>
          <a:xfrm>
            <a:off x="5894926" y="1572764"/>
            <a:ext cx="4738977" cy="5298235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EC5BD8-3B60-C248-751F-B242D84A467C}"/>
              </a:ext>
            </a:extLst>
          </p:cNvPr>
          <p:cNvSpPr/>
          <p:nvPr/>
        </p:nvSpPr>
        <p:spPr>
          <a:xfrm>
            <a:off x="10856578" y="4114800"/>
            <a:ext cx="1335422" cy="2743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E5F1C1-AEF7-1101-CDB0-336D13CC1E41}"/>
              </a:ext>
            </a:extLst>
          </p:cNvPr>
          <p:cNvSpPr/>
          <p:nvPr/>
        </p:nvSpPr>
        <p:spPr>
          <a:xfrm>
            <a:off x="10856578" y="1559765"/>
            <a:ext cx="1335422" cy="264977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50B8166E-7F1E-3055-05CE-BBB09131BD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209" y="1864527"/>
            <a:ext cx="4808634" cy="2345008"/>
          </a:xfrm>
          <a:prstGeom prst="rect">
            <a:avLst/>
          </a:prstGeom>
        </p:spPr>
      </p:pic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474CF496-C749-77F6-0671-F06D4A4147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869" y="5085702"/>
            <a:ext cx="6754763" cy="90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583091"/>
      </p:ext>
    </p:extLst>
  </p:cSld>
  <p:clrMapOvr>
    <a:masterClrMapping/>
  </p:clrMapOvr>
  <p:transition spd="slow">
    <p:push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hidden="1">
            <a:extLst>
              <a:ext uri="{FF2B5EF4-FFF2-40B4-BE49-F238E27FC236}">
                <a16:creationId xmlns:a16="http://schemas.microsoft.com/office/drawing/2014/main" id="{3727FE1E-8670-4661-B5F1-EDB5A46EB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" y="6533324"/>
            <a:ext cx="324676" cy="32467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BFEE7B-0456-4AF2-BB89-6F134D8AC5DC}"/>
              </a:ext>
            </a:extLst>
          </p:cNvPr>
          <p:cNvSpPr/>
          <p:nvPr/>
        </p:nvSpPr>
        <p:spPr>
          <a:xfrm>
            <a:off x="0" y="0"/>
            <a:ext cx="573328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B164DC1-BA22-4809-9873-5B5241E8EFF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5" r="5825"/>
          <a:stretch>
            <a:fillRect/>
          </a:stretch>
        </p:blipFill>
        <p:spPr>
          <a:xfrm>
            <a:off x="5005388" y="584200"/>
            <a:ext cx="3657600" cy="2743200"/>
          </a:xfrm>
        </p:spPr>
      </p:pic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45BF68FF-5EE3-4DDD-9FCD-689ED0046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70" b="24970"/>
          <a:stretch/>
        </p:blipFill>
        <p:spPr>
          <a:xfrm>
            <a:off x="5005388" y="3492500"/>
            <a:ext cx="3657600" cy="2743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1357F99-A287-4500-AAB4-AB76B66AB53F}"/>
              </a:ext>
            </a:extLst>
          </p:cNvPr>
          <p:cNvSpPr/>
          <p:nvPr/>
        </p:nvSpPr>
        <p:spPr>
          <a:xfrm>
            <a:off x="10061448" y="584200"/>
            <a:ext cx="2130552" cy="2743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F3B8F4-8C63-4C27-8CFB-781C8FCC2261}"/>
              </a:ext>
            </a:extLst>
          </p:cNvPr>
          <p:cNvSpPr/>
          <p:nvPr/>
        </p:nvSpPr>
        <p:spPr>
          <a:xfrm>
            <a:off x="10061448" y="3492500"/>
            <a:ext cx="2130552" cy="2743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F68977-919A-4F2F-9F94-20EE8115F58B}"/>
              </a:ext>
            </a:extLst>
          </p:cNvPr>
          <p:cNvSpPr txBox="1"/>
          <p:nvPr/>
        </p:nvSpPr>
        <p:spPr>
          <a:xfrm>
            <a:off x="599149" y="1124803"/>
            <a:ext cx="4338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onstantia" panose="02030602050306030303" pitchFamily="18" charset="0"/>
              </a:rPr>
              <a:t>List </a:t>
            </a:r>
            <a:r>
              <a:rPr lang="en-US" sz="4800" dirty="0" err="1">
                <a:solidFill>
                  <a:schemeClr val="bg1"/>
                </a:solidFill>
                <a:latin typeface="Constantia" panose="02030602050306030303" pitchFamily="18" charset="0"/>
              </a:rPr>
              <a:t>Lenght</a:t>
            </a:r>
            <a:r>
              <a:rPr lang="en-US" sz="4800" dirty="0">
                <a:solidFill>
                  <a:schemeClr val="bg1"/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6834FC-0022-4AA2-9268-78B4C414D0E6}"/>
              </a:ext>
            </a:extLst>
          </p:cNvPr>
          <p:cNvSpPr txBox="1"/>
          <p:nvPr/>
        </p:nvSpPr>
        <p:spPr>
          <a:xfrm>
            <a:off x="130024" y="2892335"/>
            <a:ext cx="42803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Constantia" panose="02030602050306030303" pitchFamily="18" charset="0"/>
              </a:rPr>
              <a:t>To determine how many items a list has, use the </a:t>
            </a:r>
            <a:r>
              <a:rPr lang="en-US" sz="2400" dirty="0" err="1">
                <a:solidFill>
                  <a:schemeClr val="bg1"/>
                </a:solidFill>
                <a:latin typeface="Constantia" panose="02030602050306030303" pitchFamily="18" charset="0"/>
              </a:rPr>
              <a:t>len</a:t>
            </a:r>
            <a:r>
              <a:rPr lang="en-US" sz="2400" dirty="0">
                <a:solidFill>
                  <a:schemeClr val="bg1"/>
                </a:solidFill>
                <a:latin typeface="Constantia" panose="02030602050306030303" pitchFamily="18" charset="0"/>
              </a:rPr>
              <a:t>() function: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B0197A1-201F-0AC5-C4DA-5591F60860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752" y="1225594"/>
            <a:ext cx="6356179" cy="1460411"/>
          </a:xfrm>
          <a:prstGeom prst="rect">
            <a:avLst/>
          </a:prstGeom>
        </p:spPr>
      </p:pic>
      <p:pic>
        <p:nvPicPr>
          <p:cNvPr id="6" name="Picture 5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A3F7FB8B-1FE7-915D-2BFB-E8ADA3C4EE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961" y="3875324"/>
            <a:ext cx="2322041" cy="163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167836"/>
      </p:ext>
    </p:extLst>
  </p:cSld>
  <p:clrMapOvr>
    <a:masterClrMapping/>
  </p:clrMapOvr>
  <p:transition spd="slow">
    <p:push dir="d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hidden="1">
            <a:extLst>
              <a:ext uri="{FF2B5EF4-FFF2-40B4-BE49-F238E27FC236}">
                <a16:creationId xmlns:a16="http://schemas.microsoft.com/office/drawing/2014/main" id="{560403D4-690E-4D27-A1DB-35A8B6895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797" y="6444452"/>
            <a:ext cx="413548" cy="413548"/>
          </a:xfrm>
          <a:prstGeom prst="rect">
            <a:avLst/>
          </a:prstGeo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4792743-181B-470F-9723-C874321C488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70" b="27370"/>
          <a:stretch>
            <a:fillRect/>
          </a:stretch>
        </p:blipFill>
        <p:spPr>
          <a:xfrm>
            <a:off x="0" y="0"/>
            <a:ext cx="4068763" cy="2762250"/>
          </a:xfrm>
        </p:spPr>
      </p:pic>
      <p:pic>
        <p:nvPicPr>
          <p:cNvPr id="7" name="Picture Placeholder 5">
            <a:extLst>
              <a:ext uri="{FF2B5EF4-FFF2-40B4-BE49-F238E27FC236}">
                <a16:creationId xmlns:a16="http://schemas.microsoft.com/office/drawing/2014/main" id="{5AEF837B-DC0D-45E0-B451-0CBDCA5DD9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64" b="9854"/>
          <a:stretch/>
        </p:blipFill>
        <p:spPr>
          <a:xfrm>
            <a:off x="8123239" y="0"/>
            <a:ext cx="4068763" cy="27622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F37D79-6FBB-4AFC-936C-7EC8B865B144}"/>
              </a:ext>
            </a:extLst>
          </p:cNvPr>
          <p:cNvSpPr/>
          <p:nvPr/>
        </p:nvSpPr>
        <p:spPr>
          <a:xfrm>
            <a:off x="4054477" y="0"/>
            <a:ext cx="405447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853664-DFAA-49EC-B57A-4821C08C278B}"/>
              </a:ext>
            </a:extLst>
          </p:cNvPr>
          <p:cNvSpPr txBox="1"/>
          <p:nvPr/>
        </p:nvSpPr>
        <p:spPr>
          <a:xfrm>
            <a:off x="1466262" y="1033979"/>
            <a:ext cx="9259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Ex. 2: Remove() method on a list having duplicate elements</a:t>
            </a:r>
          </a:p>
        </p:txBody>
      </p:sp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5D2A2B2-8E22-7044-4A90-5756F0C6D4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36" y="3633007"/>
            <a:ext cx="4419983" cy="1981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01FD81-9963-0FDB-282F-3C2826065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007" y="3877369"/>
            <a:ext cx="6737843" cy="133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17779"/>
      </p:ext>
    </p:extLst>
  </p:cSld>
  <p:clrMapOvr>
    <a:masterClrMapping/>
  </p:clrMapOvr>
  <p:transition spd="slow">
    <p:push dir="r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hidden="1">
            <a:extLst>
              <a:ext uri="{FF2B5EF4-FFF2-40B4-BE49-F238E27FC236}">
                <a16:creationId xmlns:a16="http://schemas.microsoft.com/office/drawing/2014/main" id="{3727FE1E-8670-4661-B5F1-EDB5A46EB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" y="6533324"/>
            <a:ext cx="324676" cy="32467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BFEE7B-0456-4AF2-BB89-6F134D8AC5DC}"/>
              </a:ext>
            </a:extLst>
          </p:cNvPr>
          <p:cNvSpPr/>
          <p:nvPr/>
        </p:nvSpPr>
        <p:spPr>
          <a:xfrm>
            <a:off x="0" y="0"/>
            <a:ext cx="573328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B164DC1-BA22-4809-9873-5B5241E8EFF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5" r="5825"/>
          <a:stretch>
            <a:fillRect/>
          </a:stretch>
        </p:blipFill>
        <p:spPr>
          <a:xfrm>
            <a:off x="5005388" y="584200"/>
            <a:ext cx="3657600" cy="2743200"/>
          </a:xfrm>
        </p:spPr>
      </p:pic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45BF68FF-5EE3-4DDD-9FCD-689ED0046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70" b="24970"/>
          <a:stretch/>
        </p:blipFill>
        <p:spPr>
          <a:xfrm>
            <a:off x="5005388" y="3492500"/>
            <a:ext cx="3657600" cy="2743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1357F99-A287-4500-AAB4-AB76B66AB53F}"/>
              </a:ext>
            </a:extLst>
          </p:cNvPr>
          <p:cNvSpPr/>
          <p:nvPr/>
        </p:nvSpPr>
        <p:spPr>
          <a:xfrm>
            <a:off x="10061448" y="584200"/>
            <a:ext cx="2130552" cy="2743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F3B8F4-8C63-4C27-8CFB-781C8FCC2261}"/>
              </a:ext>
            </a:extLst>
          </p:cNvPr>
          <p:cNvSpPr/>
          <p:nvPr/>
        </p:nvSpPr>
        <p:spPr>
          <a:xfrm>
            <a:off x="10061448" y="3492500"/>
            <a:ext cx="2130552" cy="2743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F68977-919A-4F2F-9F94-20EE8115F58B}"/>
              </a:ext>
            </a:extLst>
          </p:cNvPr>
          <p:cNvSpPr txBox="1"/>
          <p:nvPr/>
        </p:nvSpPr>
        <p:spPr>
          <a:xfrm>
            <a:off x="1813242" y="476660"/>
            <a:ext cx="9825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Ex.3: Deleting element that doesn’t exist 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BC9B94E-7E10-427B-4297-13F4300C54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67" y="1955800"/>
            <a:ext cx="4478621" cy="2277846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B0BBCB3B-46E8-B858-03E0-7E14C9548E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375" y="2171675"/>
            <a:ext cx="5739225" cy="184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84618"/>
      </p:ext>
    </p:extLst>
  </p:cSld>
  <p:clrMapOvr>
    <a:masterClrMapping/>
  </p:clrMapOvr>
  <p:transition spd="slow">
    <p:push dir="d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5688720-BEE9-8D18-235F-145A49274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75" y="745808"/>
            <a:ext cx="4876190" cy="48761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3CFFB6-68E9-5142-EA40-B93A6E618292}"/>
              </a:ext>
            </a:extLst>
          </p:cNvPr>
          <p:cNvSpPr txBox="1"/>
          <p:nvPr/>
        </p:nvSpPr>
        <p:spPr>
          <a:xfrm>
            <a:off x="5221584" y="1337110"/>
            <a:ext cx="578805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Constantia" panose="02030602050306030303" pitchFamily="18" charset="0"/>
              </a:rPr>
              <a:t>THANK YOU</a:t>
            </a:r>
          </a:p>
          <a:p>
            <a:pPr algn="ctr"/>
            <a:endParaRPr lang="en-US" sz="5400" dirty="0">
              <a:solidFill>
                <a:schemeClr val="bg1"/>
              </a:solidFill>
              <a:latin typeface="Constantia" panose="02030602050306030303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tantia" panose="02030602050306030303" pitchFamily="18" charset="0"/>
              </a:rPr>
              <a:t>CHINESE NAME: </a:t>
            </a:r>
            <a:r>
              <a:rPr lang="ja-JP" altLang="en-US" sz="2000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錢德羅</a:t>
            </a:r>
            <a:endParaRPr lang="en-US" sz="2000" dirty="0">
              <a:solidFill>
                <a:schemeClr val="bg1"/>
              </a:solidFill>
              <a:latin typeface="Constantia" panose="02030602050306030303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tantia" panose="02030602050306030303" pitchFamily="18" charset="0"/>
              </a:rPr>
              <a:t>STUDENT ID: 4110E216</a:t>
            </a:r>
          </a:p>
          <a:p>
            <a:r>
              <a:rPr lang="en-US" sz="2000" dirty="0">
                <a:solidFill>
                  <a:schemeClr val="bg1"/>
                </a:solidFill>
                <a:latin typeface="Constantia" panose="02030602050306030303" pitchFamily="18" charset="0"/>
              </a:rPr>
              <a:t>ENGLISH NAME: Chandro S. Ermitanio</a:t>
            </a:r>
          </a:p>
          <a:p>
            <a:r>
              <a:rPr lang="en-US" sz="2000" dirty="0">
                <a:solidFill>
                  <a:schemeClr val="bg1"/>
                </a:solidFill>
                <a:latin typeface="Constantia" panose="02030602050306030303" pitchFamily="18" charset="0"/>
              </a:rPr>
              <a:t>EMAIL: chandroermitanio95@gmail.com</a:t>
            </a:r>
          </a:p>
          <a:p>
            <a:r>
              <a:rPr lang="en-US" sz="2000" dirty="0">
                <a:solidFill>
                  <a:schemeClr val="bg1"/>
                </a:solidFill>
                <a:latin typeface="Constantia" panose="02030602050306030303" pitchFamily="18" charset="0"/>
              </a:rPr>
              <a:t>GITHUB: https://github.com/4110e216/cs2022.git</a:t>
            </a:r>
          </a:p>
        </p:txBody>
      </p:sp>
    </p:spTree>
    <p:extLst>
      <p:ext uri="{BB962C8B-B14F-4D97-AF65-F5344CB8AC3E}">
        <p14:creationId xmlns:p14="http://schemas.microsoft.com/office/powerpoint/2010/main" val="3053471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6F24D19-E983-4BFB-A157-B9A7D5A9136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>
          <a:xfrm>
            <a:off x="3232831" y="1026432"/>
            <a:ext cx="2286000" cy="2286000"/>
          </a:xfrm>
        </p:spPr>
      </p:pic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8AF5C6F8-E762-4DCC-AD35-4EFF4D62C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5" r="16635"/>
          <a:stretch/>
        </p:blipFill>
        <p:spPr>
          <a:xfrm>
            <a:off x="734559" y="3545568"/>
            <a:ext cx="2286000" cy="2286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AD110FA-4E48-44B3-9133-628A221764FE}"/>
              </a:ext>
            </a:extLst>
          </p:cNvPr>
          <p:cNvSpPr/>
          <p:nvPr/>
        </p:nvSpPr>
        <p:spPr>
          <a:xfrm>
            <a:off x="734559" y="1026432"/>
            <a:ext cx="2286000" cy="228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5849AB-C928-4E19-9502-46AD32BB9034}"/>
              </a:ext>
            </a:extLst>
          </p:cNvPr>
          <p:cNvSpPr/>
          <p:nvPr/>
        </p:nvSpPr>
        <p:spPr>
          <a:xfrm>
            <a:off x="3232831" y="3545568"/>
            <a:ext cx="2286000" cy="228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DD28F8-3247-4DAE-9506-4AABC7FABC38}"/>
              </a:ext>
            </a:extLst>
          </p:cNvPr>
          <p:cNvSpPr txBox="1"/>
          <p:nvPr/>
        </p:nvSpPr>
        <p:spPr>
          <a:xfrm>
            <a:off x="5311472" y="1753933"/>
            <a:ext cx="4174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ontserrat ExtraBold" panose="00000900000000000000" pitchFamily="2" charset="0"/>
              </a:rPr>
              <a:t>    </a:t>
            </a:r>
            <a:r>
              <a:rPr lang="en-US" sz="4400" dirty="0">
                <a:latin typeface="Constantia" panose="02030602050306030303" pitchFamily="18" charset="0"/>
              </a:rPr>
              <a:t>Type()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7B3BA2-BD70-4654-8721-A4B9A880DF80}"/>
              </a:ext>
            </a:extLst>
          </p:cNvPr>
          <p:cNvSpPr txBox="1"/>
          <p:nvPr/>
        </p:nvSpPr>
        <p:spPr>
          <a:xfrm>
            <a:off x="6190673" y="2598003"/>
            <a:ext cx="5457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latin typeface="Constantia" panose="0203060205030603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onstantia" panose="02030602050306030303" pitchFamily="18" charset="0"/>
              </a:rPr>
              <a:t>From python’s perspective, list are defined as objects with the data type ‘list’.</a:t>
            </a:r>
          </a:p>
        </p:txBody>
      </p:sp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9496754D-08E9-2657-5293-041097F511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085" y="1607144"/>
            <a:ext cx="3970115" cy="1223520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A25D7B56-4DA7-0358-5C01-1414835442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592" y="4027337"/>
            <a:ext cx="2883630" cy="10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434575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421B49-24EE-4D8D-ACCD-3ECB9CE7660B}"/>
              </a:ext>
            </a:extLst>
          </p:cNvPr>
          <p:cNvSpPr txBox="1"/>
          <p:nvPr/>
        </p:nvSpPr>
        <p:spPr>
          <a:xfrm>
            <a:off x="6647494" y="1905506"/>
            <a:ext cx="48156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IMPORTANT 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Do not share this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Do not redistribute this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Do not sell this template.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Do not share the code with anyone. Let others follow the mechanics on YouTube for them to get this template.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If you have spare time, please leave a comment on YouTube that you already downloaded the file. Your simple words of appreciation will motivate me to create more free templates.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2D8CE8-EDFC-D8DA-B6B4-CD6D98625D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Constantia" panose="020306020503060303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95875E-67AB-5233-00FB-8F654313102B}"/>
              </a:ext>
            </a:extLst>
          </p:cNvPr>
          <p:cNvSpPr/>
          <p:nvPr/>
        </p:nvSpPr>
        <p:spPr>
          <a:xfrm>
            <a:off x="0" y="2420939"/>
            <a:ext cx="12192000" cy="13716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Constantia" panose="02030602050306030303" pitchFamily="18" charset="0"/>
              </a:rPr>
              <a:t>ACCESS LIST ITEMS</a:t>
            </a:r>
          </a:p>
        </p:txBody>
      </p:sp>
    </p:spTree>
    <p:extLst>
      <p:ext uri="{BB962C8B-B14F-4D97-AF65-F5344CB8AC3E}">
        <p14:creationId xmlns:p14="http://schemas.microsoft.com/office/powerpoint/2010/main" val="1327336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C624E87-173B-4DCC-80B3-3A2325E9848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8" b="8548"/>
          <a:stretch>
            <a:fillRect/>
          </a:stretch>
        </p:blipFill>
        <p:spPr>
          <a:xfrm>
            <a:off x="6908800" y="592138"/>
            <a:ext cx="4562475" cy="5673725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814A1F9-C957-4BD7-BA78-CCD4F3F577D2}"/>
              </a:ext>
            </a:extLst>
          </p:cNvPr>
          <p:cNvSpPr/>
          <p:nvPr/>
        </p:nvSpPr>
        <p:spPr>
          <a:xfrm>
            <a:off x="615272" y="592138"/>
            <a:ext cx="1371600" cy="1371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372B2F-0EEB-4752-930E-E80DB8A72095}"/>
              </a:ext>
            </a:extLst>
          </p:cNvPr>
          <p:cNvSpPr/>
          <p:nvPr/>
        </p:nvSpPr>
        <p:spPr>
          <a:xfrm>
            <a:off x="2228284" y="592138"/>
            <a:ext cx="1371600" cy="13716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3B9CA9-FBB3-43D4-AB6E-55A060C77765}"/>
              </a:ext>
            </a:extLst>
          </p:cNvPr>
          <p:cNvSpPr/>
          <p:nvPr/>
        </p:nvSpPr>
        <p:spPr>
          <a:xfrm>
            <a:off x="3918631" y="592138"/>
            <a:ext cx="1371600" cy="13716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32E069-B1C4-47FF-AE0F-E38E1664E624}"/>
              </a:ext>
            </a:extLst>
          </p:cNvPr>
          <p:cNvSpPr txBox="1"/>
          <p:nvPr/>
        </p:nvSpPr>
        <p:spPr>
          <a:xfrm>
            <a:off x="464118" y="2030305"/>
            <a:ext cx="336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onstantia" panose="02030602050306030303" pitchFamily="18" charset="0"/>
              </a:rPr>
              <a:t>Access Items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146DD1-B249-4011-92E7-08C2E34851C1}"/>
              </a:ext>
            </a:extLst>
          </p:cNvPr>
          <p:cNvSpPr txBox="1"/>
          <p:nvPr/>
        </p:nvSpPr>
        <p:spPr>
          <a:xfrm>
            <a:off x="796305" y="2678421"/>
            <a:ext cx="46468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onstantia" panose="02030602050306030303" pitchFamily="18" charset="0"/>
              </a:rPr>
              <a:t>List items are indexed and you can access them by referring to the index number:</a:t>
            </a:r>
            <a:r>
              <a:rPr lang="en-US" sz="1600" dirty="0">
                <a:latin typeface="Montserrat Light" panose="00000400000000000000" pitchFamily="2" charset="0"/>
              </a:rPr>
              <a:t> </a:t>
            </a:r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62BD5EB-0058-CAF1-A50D-564B8279D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18" y="4197948"/>
            <a:ext cx="4600965" cy="1054229"/>
          </a:xfrm>
          <a:prstGeom prst="rect">
            <a:avLst/>
          </a:prstGeom>
        </p:spPr>
      </p:pic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7B3260A5-B6C6-E33C-2B9A-025AB29AA7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610" y="4197947"/>
            <a:ext cx="1920204" cy="105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1963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hidden="1">
            <a:extLst>
              <a:ext uri="{FF2B5EF4-FFF2-40B4-BE49-F238E27FC236}">
                <a16:creationId xmlns:a16="http://schemas.microsoft.com/office/drawing/2014/main" id="{560403D4-690E-4D27-A1DB-35A8B6895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797" y="6444452"/>
            <a:ext cx="413548" cy="413548"/>
          </a:xfrm>
          <a:prstGeom prst="rect">
            <a:avLst/>
          </a:prstGeo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4792743-181B-470F-9723-C874321C488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70" b="27370"/>
          <a:stretch>
            <a:fillRect/>
          </a:stretch>
        </p:blipFill>
        <p:spPr>
          <a:xfrm>
            <a:off x="0" y="0"/>
            <a:ext cx="4068763" cy="2762250"/>
          </a:xfrm>
        </p:spPr>
      </p:pic>
      <p:pic>
        <p:nvPicPr>
          <p:cNvPr id="7" name="Picture Placeholder 5">
            <a:extLst>
              <a:ext uri="{FF2B5EF4-FFF2-40B4-BE49-F238E27FC236}">
                <a16:creationId xmlns:a16="http://schemas.microsoft.com/office/drawing/2014/main" id="{5AEF837B-DC0D-45E0-B451-0CBDCA5DD9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64" b="9854"/>
          <a:stretch/>
        </p:blipFill>
        <p:spPr>
          <a:xfrm>
            <a:off x="8123239" y="0"/>
            <a:ext cx="4068763" cy="27622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F37D79-6FBB-4AFC-936C-7EC8B865B144}"/>
              </a:ext>
            </a:extLst>
          </p:cNvPr>
          <p:cNvSpPr/>
          <p:nvPr/>
        </p:nvSpPr>
        <p:spPr>
          <a:xfrm>
            <a:off x="4068763" y="0"/>
            <a:ext cx="405447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853664-DFAA-49EC-B57A-4821C08C278B}"/>
              </a:ext>
            </a:extLst>
          </p:cNvPr>
          <p:cNvSpPr txBox="1"/>
          <p:nvPr/>
        </p:nvSpPr>
        <p:spPr>
          <a:xfrm>
            <a:off x="4040190" y="1771404"/>
            <a:ext cx="4068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nstantia" panose="02030602050306030303" pitchFamily="18" charset="0"/>
              </a:rPr>
              <a:t>Negative indexing: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971DC9-1C68-43C6-811A-40D1294D9805}"/>
              </a:ext>
            </a:extLst>
          </p:cNvPr>
          <p:cNvSpPr txBox="1"/>
          <p:nvPr/>
        </p:nvSpPr>
        <p:spPr>
          <a:xfrm>
            <a:off x="4068763" y="3253492"/>
            <a:ext cx="40401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Constantia" panose="02030602050306030303" pitchFamily="18" charset="0"/>
              </a:rPr>
              <a:t>Negative indexing means start from the end -1 refers to the last item, -2 refers to the second last item etc.</a:t>
            </a:r>
          </a:p>
        </p:txBody>
      </p:sp>
      <p:pic>
        <p:nvPicPr>
          <p:cNvPr id="3" name="Picture 2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7453A06A-620F-E8EE-9168-1AE615EE9C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2" y="4376876"/>
            <a:ext cx="3944077" cy="958449"/>
          </a:xfrm>
          <a:prstGeom prst="rect">
            <a:avLst/>
          </a:prstGeom>
        </p:spPr>
      </p:pic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4DBC79DC-62E1-3E13-6EC9-9423C68967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953" y="4312201"/>
            <a:ext cx="2203654" cy="102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33268"/>
      </p:ext>
    </p:extLst>
  </p:cSld>
  <p:clrMapOvr>
    <a:masterClrMapping/>
  </p:clrMapOvr>
  <p:transition spd="slow">
    <p:push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1342</TotalTime>
  <Words>1672</Words>
  <Application>Microsoft Office PowerPoint</Application>
  <PresentationFormat>Widescreen</PresentationFormat>
  <Paragraphs>170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3" baseType="lpstr">
      <vt:lpstr>Montserrat Light</vt:lpstr>
      <vt:lpstr>Calibri Light</vt:lpstr>
      <vt:lpstr>Constantia</vt:lpstr>
      <vt:lpstr>Montserrat ExtraBold</vt:lpstr>
      <vt:lpstr>Century Gothic</vt:lpstr>
      <vt:lpstr>Calibri</vt:lpstr>
      <vt:lpstr>Wingdings</vt:lpstr>
      <vt:lpstr>Segoe UI Historic</vt:lpstr>
      <vt:lpstr>Consolas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Guillermo</dc:creator>
  <cp:lastModifiedBy>Chandro Ermitanio</cp:lastModifiedBy>
  <cp:revision>6</cp:revision>
  <dcterms:created xsi:type="dcterms:W3CDTF">2021-12-06T07:48:06Z</dcterms:created>
  <dcterms:modified xsi:type="dcterms:W3CDTF">2022-10-16T18:17:27Z</dcterms:modified>
</cp:coreProperties>
</file>